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9"/>
  </p:notesMasterIdLst>
  <p:sldIdLst>
    <p:sldId id="256" r:id="rId2"/>
    <p:sldId id="1208" r:id="rId3"/>
    <p:sldId id="1164" r:id="rId4"/>
    <p:sldId id="1206" r:id="rId5"/>
    <p:sldId id="362" r:id="rId6"/>
    <p:sldId id="1219" r:id="rId7"/>
    <p:sldId id="361" r:id="rId8"/>
    <p:sldId id="279" r:id="rId9"/>
    <p:sldId id="262" r:id="rId10"/>
    <p:sldId id="381" r:id="rId11"/>
    <p:sldId id="386" r:id="rId12"/>
    <p:sldId id="307" r:id="rId13"/>
    <p:sldId id="265" r:id="rId14"/>
    <p:sldId id="1220" r:id="rId15"/>
    <p:sldId id="299" r:id="rId16"/>
    <p:sldId id="271" r:id="rId17"/>
    <p:sldId id="303" r:id="rId18"/>
    <p:sldId id="280" r:id="rId19"/>
    <p:sldId id="363" r:id="rId20"/>
    <p:sldId id="1205" r:id="rId21"/>
    <p:sldId id="350" r:id="rId22"/>
    <p:sldId id="276" r:id="rId23"/>
    <p:sldId id="274" r:id="rId24"/>
    <p:sldId id="275" r:id="rId25"/>
    <p:sldId id="352" r:id="rId26"/>
    <p:sldId id="1139" r:id="rId27"/>
    <p:sldId id="277" r:id="rId28"/>
    <p:sldId id="1209" r:id="rId29"/>
    <p:sldId id="1215" r:id="rId30"/>
    <p:sldId id="389" r:id="rId31"/>
    <p:sldId id="391" r:id="rId32"/>
    <p:sldId id="278" r:id="rId33"/>
    <p:sldId id="1211" r:id="rId34"/>
    <p:sldId id="354" r:id="rId35"/>
    <p:sldId id="1216" r:id="rId36"/>
    <p:sldId id="1212" r:id="rId37"/>
    <p:sldId id="1213" r:id="rId38"/>
    <p:sldId id="335" r:id="rId39"/>
    <p:sldId id="1217" r:id="rId40"/>
    <p:sldId id="309" r:id="rId41"/>
    <p:sldId id="346" r:id="rId42"/>
    <p:sldId id="347" r:id="rId43"/>
    <p:sldId id="314" r:id="rId44"/>
    <p:sldId id="315" r:id="rId45"/>
    <p:sldId id="317" r:id="rId46"/>
    <p:sldId id="310" r:id="rId47"/>
    <p:sldId id="311" r:id="rId48"/>
    <p:sldId id="336" r:id="rId49"/>
    <p:sldId id="337" r:id="rId50"/>
    <p:sldId id="338" r:id="rId51"/>
    <p:sldId id="339" r:id="rId52"/>
    <p:sldId id="342" r:id="rId53"/>
    <p:sldId id="343" r:id="rId54"/>
    <p:sldId id="332" r:id="rId55"/>
    <p:sldId id="344" r:id="rId56"/>
    <p:sldId id="340" r:id="rId57"/>
    <p:sldId id="341" r:id="rId58"/>
    <p:sldId id="288" r:id="rId59"/>
    <p:sldId id="289" r:id="rId60"/>
    <p:sldId id="290" r:id="rId61"/>
    <p:sldId id="291" r:id="rId62"/>
    <p:sldId id="292" r:id="rId63"/>
    <p:sldId id="293" r:id="rId64"/>
    <p:sldId id="294" r:id="rId65"/>
    <p:sldId id="1222" r:id="rId66"/>
    <p:sldId id="393" r:id="rId67"/>
    <p:sldId id="39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p:restoredTop sz="95878" autoAdjust="0"/>
  </p:normalViewPr>
  <p:slideViewPr>
    <p:cSldViewPr snapToGrid="0" snapToObjects="1">
      <p:cViewPr>
        <p:scale>
          <a:sx n="120" d="100"/>
          <a:sy n="120" d="100"/>
        </p:scale>
        <p:origin x="6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800" dirty="0"/>
              <a:t>Accuracy by Model Type</a:t>
            </a:r>
          </a:p>
        </c:rich>
      </c:tx>
      <c:overlay val="0"/>
    </c:title>
    <c:autoTitleDeleted val="0"/>
    <c:plotArea>
      <c:layout>
        <c:manualLayout>
          <c:layoutTarget val="inner"/>
          <c:xMode val="edge"/>
          <c:yMode val="edge"/>
          <c:x val="0.18069250859972608"/>
          <c:y val="0.11002858014113"/>
          <c:w val="0.64678059709777058"/>
          <c:h val="0.63205371224189333"/>
        </c:manualLayout>
      </c:layout>
      <c:lineChart>
        <c:grouping val="standard"/>
        <c:varyColors val="0"/>
        <c:ser>
          <c:idx val="0"/>
          <c:order val="0"/>
          <c:tx>
            <c:strRef>
              <c:f>Sheet1!$B$1</c:f>
              <c:strCache>
                <c:ptCount val="1"/>
                <c:pt idx="0">
                  <c:v>Logistic</c:v>
                </c:pt>
              </c:strCache>
            </c:strRef>
          </c:tx>
          <c:spPr>
            <a:ln>
              <a:noFill/>
            </a:ln>
          </c:spPr>
          <c:cat>
            <c:strRef>
              <c:f>Sheet1!$A$2:$A$12</c:f>
              <c:strCache>
                <c:ptCount val="11"/>
                <c:pt idx="0">
                  <c:v>TeamA</c:v>
                </c:pt>
                <c:pt idx="1">
                  <c:v>TeamB</c:v>
                </c:pt>
                <c:pt idx="2">
                  <c:v>TeamC</c:v>
                </c:pt>
                <c:pt idx="3">
                  <c:v>TeamD</c:v>
                </c:pt>
                <c:pt idx="4">
                  <c:v>TeamE</c:v>
                </c:pt>
                <c:pt idx="5">
                  <c:v>TeamF</c:v>
                </c:pt>
                <c:pt idx="6">
                  <c:v>TeamG</c:v>
                </c:pt>
                <c:pt idx="7">
                  <c:v>TeamH</c:v>
                </c:pt>
                <c:pt idx="8">
                  <c:v>TeamI</c:v>
                </c:pt>
                <c:pt idx="9">
                  <c:v>TeamJ</c:v>
                </c:pt>
                <c:pt idx="10">
                  <c:v>TeamK</c:v>
                </c:pt>
              </c:strCache>
            </c:strRef>
          </c:cat>
          <c:val>
            <c:numRef>
              <c:f>Sheet1!$B$2:$B$13</c:f>
              <c:numCache>
                <c:formatCode>0%</c:formatCode>
                <c:ptCount val="12"/>
                <c:pt idx="0">
                  <c:v>0.82</c:v>
                </c:pt>
                <c:pt idx="1">
                  <c:v>0.76</c:v>
                </c:pt>
                <c:pt idx="2">
                  <c:v>0.81</c:v>
                </c:pt>
                <c:pt idx="3">
                  <c:v>0.81</c:v>
                </c:pt>
                <c:pt idx="4">
                  <c:v>0.83</c:v>
                </c:pt>
                <c:pt idx="5">
                  <c:v>0.73</c:v>
                </c:pt>
                <c:pt idx="6">
                  <c:v>0.82</c:v>
                </c:pt>
                <c:pt idx="7">
                  <c:v>0.53</c:v>
                </c:pt>
                <c:pt idx="8">
                  <c:v>0.82</c:v>
                </c:pt>
                <c:pt idx="9">
                  <c:v>0.75</c:v>
                </c:pt>
                <c:pt idx="10">
                  <c:v>0.76</c:v>
                </c:pt>
              </c:numCache>
            </c:numRef>
          </c:val>
          <c:smooth val="0"/>
          <c:extLst>
            <c:ext xmlns:c16="http://schemas.microsoft.com/office/drawing/2014/chart" uri="{C3380CC4-5D6E-409C-BE32-E72D297353CC}">
              <c16:uniqueId val="{00000000-6CCE-154C-A16B-30F08FF47C8D}"/>
            </c:ext>
          </c:extLst>
        </c:ser>
        <c:ser>
          <c:idx val="1"/>
          <c:order val="1"/>
          <c:tx>
            <c:strRef>
              <c:f>Sheet1!$C$1</c:f>
              <c:strCache>
                <c:ptCount val="1"/>
                <c:pt idx="0">
                  <c:v>LDA</c:v>
                </c:pt>
              </c:strCache>
            </c:strRef>
          </c:tx>
          <c:spPr>
            <a:ln>
              <a:noFill/>
            </a:ln>
          </c:spPr>
          <c:cat>
            <c:strRef>
              <c:f>Sheet1!$A$2:$A$12</c:f>
              <c:strCache>
                <c:ptCount val="11"/>
                <c:pt idx="0">
                  <c:v>TeamA</c:v>
                </c:pt>
                <c:pt idx="1">
                  <c:v>TeamB</c:v>
                </c:pt>
                <c:pt idx="2">
                  <c:v>TeamC</c:v>
                </c:pt>
                <c:pt idx="3">
                  <c:v>TeamD</c:v>
                </c:pt>
                <c:pt idx="4">
                  <c:v>TeamE</c:v>
                </c:pt>
                <c:pt idx="5">
                  <c:v>TeamF</c:v>
                </c:pt>
                <c:pt idx="6">
                  <c:v>TeamG</c:v>
                </c:pt>
                <c:pt idx="7">
                  <c:v>TeamH</c:v>
                </c:pt>
                <c:pt idx="8">
                  <c:v>TeamI</c:v>
                </c:pt>
                <c:pt idx="9">
                  <c:v>TeamJ</c:v>
                </c:pt>
                <c:pt idx="10">
                  <c:v>TeamK</c:v>
                </c:pt>
              </c:strCache>
            </c:strRef>
          </c:cat>
          <c:val>
            <c:numRef>
              <c:f>Sheet1!$C$2:$C$13</c:f>
              <c:numCache>
                <c:formatCode>0%</c:formatCode>
                <c:ptCount val="12"/>
                <c:pt idx="0">
                  <c:v>0.82</c:v>
                </c:pt>
                <c:pt idx="1">
                  <c:v>0.75</c:v>
                </c:pt>
                <c:pt idx="2">
                  <c:v>0.78</c:v>
                </c:pt>
                <c:pt idx="3">
                  <c:v>0.83</c:v>
                </c:pt>
                <c:pt idx="4">
                  <c:v>0.83</c:v>
                </c:pt>
                <c:pt idx="5">
                  <c:v>0.67</c:v>
                </c:pt>
                <c:pt idx="6">
                  <c:v>0.82</c:v>
                </c:pt>
                <c:pt idx="7">
                  <c:v>0.67</c:v>
                </c:pt>
                <c:pt idx="8">
                  <c:v>0.82</c:v>
                </c:pt>
                <c:pt idx="9">
                  <c:v>0.79</c:v>
                </c:pt>
                <c:pt idx="10">
                  <c:v>0.73</c:v>
                </c:pt>
              </c:numCache>
            </c:numRef>
          </c:val>
          <c:smooth val="0"/>
          <c:extLst>
            <c:ext xmlns:c16="http://schemas.microsoft.com/office/drawing/2014/chart" uri="{C3380CC4-5D6E-409C-BE32-E72D297353CC}">
              <c16:uniqueId val="{00000001-6CCE-154C-A16B-30F08FF47C8D}"/>
            </c:ext>
          </c:extLst>
        </c:ser>
        <c:ser>
          <c:idx val="2"/>
          <c:order val="2"/>
          <c:tx>
            <c:strRef>
              <c:f>Sheet1!$D$1</c:f>
              <c:strCache>
                <c:ptCount val="1"/>
                <c:pt idx="0">
                  <c:v>QDA</c:v>
                </c:pt>
              </c:strCache>
            </c:strRef>
          </c:tx>
          <c:spPr>
            <a:ln>
              <a:noFill/>
            </a:ln>
          </c:spPr>
          <c:cat>
            <c:strRef>
              <c:f>Sheet1!$A$2:$A$12</c:f>
              <c:strCache>
                <c:ptCount val="11"/>
                <c:pt idx="0">
                  <c:v>TeamA</c:v>
                </c:pt>
                <c:pt idx="1">
                  <c:v>TeamB</c:v>
                </c:pt>
                <c:pt idx="2">
                  <c:v>TeamC</c:v>
                </c:pt>
                <c:pt idx="3">
                  <c:v>TeamD</c:v>
                </c:pt>
                <c:pt idx="4">
                  <c:v>TeamE</c:v>
                </c:pt>
                <c:pt idx="5">
                  <c:v>TeamF</c:v>
                </c:pt>
                <c:pt idx="6">
                  <c:v>TeamG</c:v>
                </c:pt>
                <c:pt idx="7">
                  <c:v>TeamH</c:v>
                </c:pt>
                <c:pt idx="8">
                  <c:v>TeamI</c:v>
                </c:pt>
                <c:pt idx="9">
                  <c:v>TeamJ</c:v>
                </c:pt>
                <c:pt idx="10">
                  <c:v>TeamK</c:v>
                </c:pt>
              </c:strCache>
            </c:strRef>
          </c:cat>
          <c:val>
            <c:numRef>
              <c:f>Sheet1!$D$2:$D$13</c:f>
              <c:numCache>
                <c:formatCode>0%</c:formatCode>
                <c:ptCount val="12"/>
                <c:pt idx="0">
                  <c:v>0.69</c:v>
                </c:pt>
                <c:pt idx="1">
                  <c:v>0.81</c:v>
                </c:pt>
                <c:pt idx="2">
                  <c:v>0.78</c:v>
                </c:pt>
                <c:pt idx="3">
                  <c:v>0.63</c:v>
                </c:pt>
                <c:pt idx="4">
                  <c:v>0.7</c:v>
                </c:pt>
                <c:pt idx="5">
                  <c:v>0.51</c:v>
                </c:pt>
                <c:pt idx="6">
                  <c:v>0.67</c:v>
                </c:pt>
                <c:pt idx="7">
                  <c:v>0.73</c:v>
                </c:pt>
                <c:pt idx="8">
                  <c:v>0.69</c:v>
                </c:pt>
                <c:pt idx="9">
                  <c:v>0.79</c:v>
                </c:pt>
                <c:pt idx="10">
                  <c:v>0.6</c:v>
                </c:pt>
              </c:numCache>
            </c:numRef>
          </c:val>
          <c:smooth val="0"/>
          <c:extLst>
            <c:ext xmlns:c16="http://schemas.microsoft.com/office/drawing/2014/chart" uri="{C3380CC4-5D6E-409C-BE32-E72D297353CC}">
              <c16:uniqueId val="{00000002-6CCE-154C-A16B-30F08FF47C8D}"/>
            </c:ext>
          </c:extLst>
        </c:ser>
        <c:ser>
          <c:idx val="3"/>
          <c:order val="3"/>
          <c:tx>
            <c:strRef>
              <c:f>Sheet1!$E$1</c:f>
              <c:strCache>
                <c:ptCount val="1"/>
                <c:pt idx="0">
                  <c:v>KNN</c:v>
                </c:pt>
              </c:strCache>
            </c:strRef>
          </c:tx>
          <c:spPr>
            <a:ln>
              <a:noFill/>
            </a:ln>
          </c:spPr>
          <c:cat>
            <c:strRef>
              <c:f>Sheet1!$A$2:$A$12</c:f>
              <c:strCache>
                <c:ptCount val="11"/>
                <c:pt idx="0">
                  <c:v>TeamA</c:v>
                </c:pt>
                <c:pt idx="1">
                  <c:v>TeamB</c:v>
                </c:pt>
                <c:pt idx="2">
                  <c:v>TeamC</c:v>
                </c:pt>
                <c:pt idx="3">
                  <c:v>TeamD</c:v>
                </c:pt>
                <c:pt idx="4">
                  <c:v>TeamE</c:v>
                </c:pt>
                <c:pt idx="5">
                  <c:v>TeamF</c:v>
                </c:pt>
                <c:pt idx="6">
                  <c:v>TeamG</c:v>
                </c:pt>
                <c:pt idx="7">
                  <c:v>TeamH</c:v>
                </c:pt>
                <c:pt idx="8">
                  <c:v>TeamI</c:v>
                </c:pt>
                <c:pt idx="9">
                  <c:v>TeamJ</c:v>
                </c:pt>
                <c:pt idx="10">
                  <c:v>TeamK</c:v>
                </c:pt>
              </c:strCache>
            </c:strRef>
          </c:cat>
          <c:val>
            <c:numRef>
              <c:f>Sheet1!$E$2:$E$13</c:f>
              <c:numCache>
                <c:formatCode>0%</c:formatCode>
                <c:ptCount val="12"/>
                <c:pt idx="0">
                  <c:v>0.77</c:v>
                </c:pt>
                <c:pt idx="1">
                  <c:v>0.75</c:v>
                </c:pt>
                <c:pt idx="2">
                  <c:v>0.79</c:v>
                </c:pt>
                <c:pt idx="3">
                  <c:v>0.81</c:v>
                </c:pt>
                <c:pt idx="4">
                  <c:v>0.76</c:v>
                </c:pt>
                <c:pt idx="5">
                  <c:v>0.63</c:v>
                </c:pt>
                <c:pt idx="6">
                  <c:v>0.78</c:v>
                </c:pt>
                <c:pt idx="7">
                  <c:v>0.25</c:v>
                </c:pt>
                <c:pt idx="8">
                  <c:v>0.79</c:v>
                </c:pt>
                <c:pt idx="9">
                  <c:v>0.84</c:v>
                </c:pt>
                <c:pt idx="10">
                  <c:v>0.75</c:v>
                </c:pt>
              </c:numCache>
            </c:numRef>
          </c:val>
          <c:smooth val="0"/>
          <c:extLst>
            <c:ext xmlns:c16="http://schemas.microsoft.com/office/drawing/2014/chart" uri="{C3380CC4-5D6E-409C-BE32-E72D297353CC}">
              <c16:uniqueId val="{00000003-6CCE-154C-A16B-30F08FF47C8D}"/>
            </c:ext>
          </c:extLst>
        </c:ser>
        <c:dLbls>
          <c:showLegendKey val="0"/>
          <c:showVal val="0"/>
          <c:showCatName val="0"/>
          <c:showSerName val="0"/>
          <c:showPercent val="0"/>
          <c:showBubbleSize val="0"/>
        </c:dLbls>
        <c:marker val="1"/>
        <c:smooth val="0"/>
        <c:axId val="-2139244120"/>
        <c:axId val="-2126671624"/>
      </c:lineChart>
      <c:catAx>
        <c:axId val="-2139244120"/>
        <c:scaling>
          <c:orientation val="minMax"/>
        </c:scaling>
        <c:delete val="0"/>
        <c:axPos val="b"/>
        <c:title>
          <c:tx>
            <c:rich>
              <a:bodyPr/>
              <a:lstStyle/>
              <a:p>
                <a:pPr>
                  <a:defRPr/>
                </a:pPr>
                <a:r>
                  <a:rPr lang="en-US" b="0" i="0" dirty="0"/>
                  <a:t>Teams</a:t>
                </a:r>
              </a:p>
            </c:rich>
          </c:tx>
          <c:layout>
            <c:manualLayout>
              <c:xMode val="edge"/>
              <c:yMode val="edge"/>
              <c:x val="0.44392213516234091"/>
              <c:y val="0.85266635484480624"/>
            </c:manualLayout>
          </c:layout>
          <c:overlay val="0"/>
        </c:title>
        <c:numFmt formatCode="General" sourceLinked="0"/>
        <c:majorTickMark val="out"/>
        <c:minorTickMark val="none"/>
        <c:tickLblPos val="nextTo"/>
        <c:txPr>
          <a:bodyPr/>
          <a:lstStyle/>
          <a:p>
            <a:pPr>
              <a:defRPr sz="1200"/>
            </a:pPr>
            <a:endParaRPr lang="en-US"/>
          </a:p>
        </c:txPr>
        <c:crossAx val="-2126671624"/>
        <c:crosses val="autoZero"/>
        <c:auto val="1"/>
        <c:lblAlgn val="ctr"/>
        <c:lblOffset val="100"/>
        <c:noMultiLvlLbl val="0"/>
      </c:catAx>
      <c:valAx>
        <c:axId val="-2126671624"/>
        <c:scaling>
          <c:orientation val="minMax"/>
          <c:max val="0.9"/>
          <c:min val="0.2"/>
        </c:scaling>
        <c:delete val="0"/>
        <c:axPos val="l"/>
        <c:majorGridlines/>
        <c:title>
          <c:tx>
            <c:rich>
              <a:bodyPr rot="-5400000" vert="horz"/>
              <a:lstStyle/>
              <a:p>
                <a:pPr>
                  <a:defRPr/>
                </a:pPr>
                <a:r>
                  <a:rPr lang="en-US" dirty="0"/>
                  <a:t>Accuracy</a:t>
                </a:r>
              </a:p>
            </c:rich>
          </c:tx>
          <c:layout>
            <c:manualLayout>
              <c:xMode val="edge"/>
              <c:yMode val="edge"/>
              <c:x val="1.50023431249437E-3"/>
              <c:y val="0.33825577757201403"/>
            </c:manualLayout>
          </c:layout>
          <c:overlay val="0"/>
        </c:title>
        <c:numFmt formatCode="0%" sourceLinked="1"/>
        <c:majorTickMark val="out"/>
        <c:minorTickMark val="none"/>
        <c:tickLblPos val="nextTo"/>
        <c:txPr>
          <a:bodyPr/>
          <a:lstStyle/>
          <a:p>
            <a:pPr>
              <a:defRPr sz="1200"/>
            </a:pPr>
            <a:endParaRPr lang="en-US"/>
          </a:p>
        </c:txPr>
        <c:crossAx val="-2139244120"/>
        <c:crosses val="autoZero"/>
        <c:crossBetween val="between"/>
      </c:valAx>
    </c:plotArea>
    <c:legend>
      <c:legendPos val="b"/>
      <c:layout>
        <c:manualLayout>
          <c:xMode val="edge"/>
          <c:yMode val="edge"/>
          <c:x val="0.11998605591734664"/>
          <c:y val="0.90696624065130005"/>
          <c:w val="0.70135322859144511"/>
          <c:h val="6.529934898583778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8A058-72BB-0440-8E32-101704885842}" type="datetimeFigureOut">
              <a:rPr lang="en-US" smtClean="0"/>
              <a:t>11/16/21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DF99B-6873-3149-B4D7-9CAB6599440F}" type="slidenum">
              <a:rPr lang="en-US" smtClean="0"/>
              <a:t>‹#›</a:t>
            </a:fld>
            <a:endParaRPr lang="en-US"/>
          </a:p>
        </p:txBody>
      </p:sp>
    </p:spTree>
    <p:extLst>
      <p:ext uri="{BB962C8B-B14F-4D97-AF65-F5344CB8AC3E}">
        <p14:creationId xmlns:p14="http://schemas.microsoft.com/office/powerpoint/2010/main" val="684474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Attendance and Seating</a:t>
            </a:r>
          </a:p>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1</a:t>
            </a:fld>
            <a:endParaRPr lang="en-US"/>
          </a:p>
        </p:txBody>
      </p:sp>
    </p:spTree>
    <p:extLst>
      <p:ext uri="{BB962C8B-B14F-4D97-AF65-F5344CB8AC3E}">
        <p14:creationId xmlns:p14="http://schemas.microsoft.com/office/powerpoint/2010/main" val="4059953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3</a:t>
            </a:fld>
            <a:endParaRPr lang="en-US"/>
          </a:p>
        </p:txBody>
      </p:sp>
    </p:spTree>
    <p:extLst>
      <p:ext uri="{BB962C8B-B14F-4D97-AF65-F5344CB8AC3E}">
        <p14:creationId xmlns:p14="http://schemas.microsoft.com/office/powerpoint/2010/main" val="147348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4</a:t>
            </a:fld>
            <a:endParaRPr lang="en-US"/>
          </a:p>
        </p:txBody>
      </p:sp>
    </p:spTree>
    <p:extLst>
      <p:ext uri="{BB962C8B-B14F-4D97-AF65-F5344CB8AC3E}">
        <p14:creationId xmlns:p14="http://schemas.microsoft.com/office/powerpoint/2010/main" val="230277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DF99B-6873-3149-B4D7-9CAB6599440F}" type="slidenum">
              <a:rPr lang="en-US" smtClean="0"/>
              <a:t>6</a:t>
            </a:fld>
            <a:endParaRPr lang="en-US"/>
          </a:p>
        </p:txBody>
      </p:sp>
    </p:spTree>
    <p:extLst>
      <p:ext uri="{BB962C8B-B14F-4D97-AF65-F5344CB8AC3E}">
        <p14:creationId xmlns:p14="http://schemas.microsoft.com/office/powerpoint/2010/main" val="394247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f86a16355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f86a1635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186c1202c_3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186c1202c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186c1202c_3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186c1202c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f86a16355_0_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f86a1635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November 16,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Tuesday, November 16,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November 16,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Bullet">
    <p:spTree>
      <p:nvGrpSpPr>
        <p:cNvPr id="1" name=""/>
        <p:cNvGrpSpPr/>
        <p:nvPr/>
      </p:nvGrpSpPr>
      <p:grpSpPr>
        <a:xfrm>
          <a:off x="0" y="0"/>
          <a:ext cx="0" cy="0"/>
          <a:chOff x="0" y="0"/>
          <a:chExt cx="0" cy="0"/>
        </a:xfrm>
      </p:grpSpPr>
      <p:sp>
        <p:nvSpPr>
          <p:cNvPr id="2" name="Title 1"/>
          <p:cNvSpPr>
            <a:spLocks noGrp="1"/>
          </p:cNvSpPr>
          <p:nvPr>
            <p:ph type="title"/>
          </p:nvPr>
        </p:nvSpPr>
        <p:spPr>
          <a:xfrm>
            <a:off x="327836" y="444174"/>
            <a:ext cx="8492031" cy="436018"/>
          </a:xfrm>
        </p:spPr>
        <p:txBody>
          <a:bodyPr anchor="t" anchorCtr="0"/>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27836" y="1600340"/>
            <a:ext cx="3679550" cy="1430135"/>
          </a:xfrm>
        </p:spPr>
        <p:txBody>
          <a:bodyPr wrap="square" lIns="0" tIns="0" rIns="0" bIns="0">
            <a:spAutoFit/>
          </a:bodyPr>
          <a:lstStyle>
            <a:lvl1pPr>
              <a:defRPr>
                <a:latin typeface="Arial" pitchFamily="34" charset="0"/>
                <a:cs typeface="Arial" pitchFamily="34" charset="0"/>
              </a:defRPr>
            </a:lvl1pPr>
            <a:lvl2pPr>
              <a:spcBef>
                <a:spcPts val="375"/>
              </a:spcBef>
              <a:spcAft>
                <a:spcPts val="0"/>
              </a:spcAft>
              <a:defRPr>
                <a:latin typeface="Arial" pitchFamily="34" charset="0"/>
                <a:cs typeface="Arial" pitchFamily="34" charset="0"/>
              </a:defRPr>
            </a:lvl2pPr>
            <a:lvl3pPr>
              <a:buFont typeface="Arial" pitchFamily="34" charset="0"/>
              <a:buChar cha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6" name="Content Placeholder 8"/>
          <p:cNvSpPr>
            <a:spLocks noGrp="1"/>
          </p:cNvSpPr>
          <p:nvPr>
            <p:ph sz="quarter" idx="10" hasCustomPrompt="1"/>
          </p:nvPr>
        </p:nvSpPr>
        <p:spPr>
          <a:xfrm>
            <a:off x="327833" y="832045"/>
            <a:ext cx="8492490" cy="230833"/>
          </a:xfrm>
        </p:spPr>
        <p:txBody>
          <a:bodyPr anchor="t"/>
          <a:lstStyle>
            <a:lvl1pPr marL="0" indent="0">
              <a:buNone/>
              <a:defRPr sz="1275" b="0">
                <a:solidFill>
                  <a:schemeClr val="bg1">
                    <a:lumMod val="50000"/>
                  </a:schemeClr>
                </a:solidFill>
                <a:latin typeface="Arial" pitchFamily="34" charset="0"/>
                <a:cs typeface="Arial" pitchFamily="34" charset="0"/>
              </a:defRPr>
            </a:lvl1pPr>
          </a:lstStyle>
          <a:p>
            <a:pPr lvl="0"/>
            <a:r>
              <a:rPr lang="en-US" dirty="0"/>
              <a:t>Subtitle</a:t>
            </a:r>
          </a:p>
        </p:txBody>
      </p:sp>
      <p:sp>
        <p:nvSpPr>
          <p:cNvPr id="7" name="Slide Number Placeholder 5"/>
          <p:cNvSpPr>
            <a:spLocks noGrp="1"/>
          </p:cNvSpPr>
          <p:nvPr>
            <p:ph type="sldNum" sz="quarter" idx="4"/>
          </p:nvPr>
        </p:nvSpPr>
        <p:spPr>
          <a:xfrm>
            <a:off x="8996860" y="6687292"/>
            <a:ext cx="108722" cy="117476"/>
          </a:xfrm>
          <a:prstGeom prst="rect">
            <a:avLst/>
          </a:prstGeom>
        </p:spPr>
        <p:txBody>
          <a:bodyPr vert="horz" lIns="0" tIns="0" rIns="0" bIns="0" rtlCol="0" anchor="b" anchorCtr="0"/>
          <a:lstStyle>
            <a:lvl1pPr algn="r">
              <a:defRPr sz="525">
                <a:solidFill>
                  <a:schemeClr val="bg1"/>
                </a:solidFill>
                <a:latin typeface="Arial" pitchFamily="34" charset="0"/>
                <a:cs typeface="Arial" pitchFamily="34" charset="0"/>
              </a:defRPr>
            </a:lvl1pPr>
          </a:lstStyle>
          <a:p>
            <a:fld id="{2434D6A5-163F-44B3-A819-30656FCAF9AC}" type="slidenum">
              <a:rPr lang="en-US" smtClean="0"/>
              <a:pPr/>
              <a:t>‹#›</a:t>
            </a:fld>
            <a:endParaRPr lang="en-US" dirty="0"/>
          </a:p>
        </p:txBody>
      </p:sp>
    </p:spTree>
    <p:extLst>
      <p:ext uri="{BB962C8B-B14F-4D97-AF65-F5344CB8AC3E}">
        <p14:creationId xmlns:p14="http://schemas.microsoft.com/office/powerpoint/2010/main" val="32354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192602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Tuesday, November 16,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November 16,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November 16,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November 16, 2021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Tuesday, November 16, 2021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November 16, 2021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November 16,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November 16,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November 16, 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k-nearest-neighbour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knowledge.dataiku.com/latest/kb/dataiku-cloud-offer/free-trial.html"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Analytics FOR BUSINESS Intelligence</a:t>
            </a:r>
          </a:p>
        </p:txBody>
      </p:sp>
      <p:sp>
        <p:nvSpPr>
          <p:cNvPr id="3" name="Subtitle 2"/>
          <p:cNvSpPr>
            <a:spLocks noGrp="1"/>
          </p:cNvSpPr>
          <p:nvPr>
            <p:ph type="subTitle" idx="1"/>
          </p:nvPr>
        </p:nvSpPr>
        <p:spPr/>
        <p:txBody>
          <a:bodyPr/>
          <a:lstStyle/>
          <a:p>
            <a:r>
              <a:rPr lang="en-US" dirty="0"/>
              <a:t>Fall 2021</a:t>
            </a:r>
          </a:p>
          <a:p>
            <a:r>
              <a:rPr lang="en-US" dirty="0"/>
              <a:t>Nuria Diaz-Tena</a:t>
            </a:r>
          </a:p>
        </p:txBody>
      </p:sp>
    </p:spTree>
    <p:extLst>
      <p:ext uri="{BB962C8B-B14F-4D97-AF65-F5344CB8AC3E}">
        <p14:creationId xmlns:p14="http://schemas.microsoft.com/office/powerpoint/2010/main" val="6472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08FF8-5510-CC41-8D95-E4A230E1D86E}"/>
              </a:ext>
            </a:extLst>
          </p:cNvPr>
          <p:cNvSpPr>
            <a:spLocks noGrp="1"/>
          </p:cNvSpPr>
          <p:nvPr>
            <p:ph type="title"/>
          </p:nvPr>
        </p:nvSpPr>
        <p:spPr>
          <a:xfrm>
            <a:off x="457200" y="174661"/>
            <a:ext cx="8229600" cy="990600"/>
          </a:xfrm>
        </p:spPr>
        <p:txBody>
          <a:bodyPr>
            <a:noAutofit/>
          </a:bodyPr>
          <a:lstStyle/>
          <a:p>
            <a:r>
              <a:rPr lang="en-US" altLang="zh-CN" sz="2400" b="1" dirty="0">
                <a:solidFill>
                  <a:schemeClr val="accent5"/>
                </a:solidFill>
              </a:rPr>
              <a:t>3. Brief summary of the data</a:t>
            </a:r>
            <a:endParaRPr lang="en-US" sz="2400" dirty="0"/>
          </a:p>
        </p:txBody>
      </p:sp>
      <p:sp>
        <p:nvSpPr>
          <p:cNvPr id="5" name="TextBox 4">
            <a:extLst>
              <a:ext uri="{FF2B5EF4-FFF2-40B4-BE49-F238E27FC236}">
                <a16:creationId xmlns:a16="http://schemas.microsoft.com/office/drawing/2014/main" id="{8D4023BB-1D6D-AA44-9632-5CFA9FE1455D}"/>
              </a:ext>
            </a:extLst>
          </p:cNvPr>
          <p:cNvSpPr txBox="1"/>
          <p:nvPr/>
        </p:nvSpPr>
        <p:spPr>
          <a:xfrm>
            <a:off x="457200" y="917044"/>
            <a:ext cx="763883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lumMod val="75000"/>
                  </a:schemeClr>
                </a:solidFill>
              </a:rPr>
              <a:t>The dataset Pima.te has 332 rows 8 columns.</a:t>
            </a:r>
          </a:p>
          <a:p>
            <a:pPr marL="285750" indent="-285750">
              <a:buFont typeface="Arial" panose="020B0604020202020204" pitchFamily="34" charset="0"/>
              <a:buChar char="•"/>
            </a:pPr>
            <a:r>
              <a:rPr lang="en-US" sz="1600" dirty="0">
                <a:solidFill>
                  <a:schemeClr val="tx2">
                    <a:lumMod val="75000"/>
                  </a:schemeClr>
                </a:solidFill>
              </a:rPr>
              <a:t>Each column is some independent observations about the Pima Indian women, such as the number of pregnancies, their age and ‘</a:t>
            </a:r>
            <a:r>
              <a:rPr lang="en-US" sz="1600" dirty="0" err="1">
                <a:solidFill>
                  <a:schemeClr val="tx2">
                    <a:lumMod val="75000"/>
                  </a:schemeClr>
                </a:solidFill>
              </a:rPr>
              <a:t>bmi</a:t>
            </a:r>
            <a:r>
              <a:rPr lang="en-US" sz="1600" dirty="0">
                <a:solidFill>
                  <a:schemeClr val="tx2">
                    <a:lumMod val="75000"/>
                  </a:schemeClr>
                </a:solidFill>
              </a:rPr>
              <a:t>’ etc. </a:t>
            </a:r>
          </a:p>
          <a:p>
            <a:pPr marL="285750" indent="-285750">
              <a:buFont typeface="Arial" panose="020B0604020202020204" pitchFamily="34" charset="0"/>
              <a:buChar char="•"/>
            </a:pPr>
            <a:r>
              <a:rPr lang="en-US" sz="1600" dirty="0">
                <a:solidFill>
                  <a:schemeClr val="tx2">
                    <a:lumMod val="75000"/>
                  </a:schemeClr>
                </a:solidFill>
              </a:rPr>
              <a:t>The last column ‘type’ is to judge whether they have </a:t>
            </a:r>
            <a:r>
              <a:rPr lang="en-US" sz="1600" b="1" dirty="0">
                <a:solidFill>
                  <a:schemeClr val="tx2">
                    <a:lumMod val="75000"/>
                  </a:schemeClr>
                </a:solidFill>
              </a:rPr>
              <a:t>diabetes </a:t>
            </a:r>
            <a:r>
              <a:rPr lang="en-US" sz="1600" dirty="0">
                <a:solidFill>
                  <a:schemeClr val="tx2">
                    <a:lumMod val="75000"/>
                  </a:schemeClr>
                </a:solidFill>
              </a:rPr>
              <a:t>or not.</a:t>
            </a:r>
          </a:p>
          <a:p>
            <a:pPr marL="285750" indent="-285750">
              <a:buFont typeface="Arial" panose="020B0604020202020204" pitchFamily="34" charset="0"/>
              <a:buChar char="•"/>
            </a:pPr>
            <a:r>
              <a:rPr lang="en-US" sz="1600" dirty="0">
                <a:solidFill>
                  <a:schemeClr val="tx2">
                    <a:lumMod val="75000"/>
                  </a:schemeClr>
                </a:solidFill>
              </a:rPr>
              <a:t>The boxplot is the relationship between each columns and ‘type’ column.</a:t>
            </a:r>
          </a:p>
          <a:p>
            <a:pPr marL="285750" indent="-285750">
              <a:buFont typeface="Arial" panose="020B0604020202020204" pitchFamily="34" charset="0"/>
              <a:buChar char="•"/>
            </a:pPr>
            <a:endParaRPr lang="en-US" sz="1600" dirty="0">
              <a:solidFill>
                <a:schemeClr val="tx2">
                  <a:lumMod val="75000"/>
                </a:schemeClr>
              </a:solidFill>
            </a:endParaRPr>
          </a:p>
        </p:txBody>
      </p:sp>
      <p:pic>
        <p:nvPicPr>
          <p:cNvPr id="8" name="Picture 7" descr="Chart, box and whisker chart&#10;&#10;Description automatically generated">
            <a:extLst>
              <a:ext uri="{FF2B5EF4-FFF2-40B4-BE49-F238E27FC236}">
                <a16:creationId xmlns:a16="http://schemas.microsoft.com/office/drawing/2014/main" id="{1E355F0F-1D27-FB48-9563-E850A381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945" y="2202165"/>
            <a:ext cx="5784352" cy="4338264"/>
          </a:xfrm>
          <a:prstGeom prst="rect">
            <a:avLst/>
          </a:prstGeom>
        </p:spPr>
      </p:pic>
    </p:spTree>
    <p:extLst>
      <p:ext uri="{BB962C8B-B14F-4D97-AF65-F5344CB8AC3E}">
        <p14:creationId xmlns:p14="http://schemas.microsoft.com/office/powerpoint/2010/main" val="109519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A463D92E-55D0-0249-82AC-9043633C3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663" y="1263722"/>
            <a:ext cx="6284360" cy="4713270"/>
          </a:xfrm>
          <a:prstGeom prst="rect">
            <a:avLst/>
          </a:prstGeom>
        </p:spPr>
      </p:pic>
    </p:spTree>
    <p:extLst>
      <p:ext uri="{BB962C8B-B14F-4D97-AF65-F5344CB8AC3E}">
        <p14:creationId xmlns:p14="http://schemas.microsoft.com/office/powerpoint/2010/main" val="132063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2056-A571-4AC5-AFEB-C4CA8262DE81}"/>
              </a:ext>
            </a:extLst>
          </p:cNvPr>
          <p:cNvSpPr>
            <a:spLocks noGrp="1"/>
          </p:cNvSpPr>
          <p:nvPr>
            <p:ph type="title"/>
          </p:nvPr>
        </p:nvSpPr>
        <p:spPr>
          <a:xfrm>
            <a:off x="768096" y="545713"/>
            <a:ext cx="7290054" cy="1124712"/>
          </a:xfrm>
        </p:spPr>
        <p:txBody>
          <a:bodyPr>
            <a:normAutofit fontScale="90000"/>
          </a:bodyPr>
          <a:lstStyle/>
          <a:p>
            <a:r>
              <a:rPr lang="en-US" sz="4050" dirty="0">
                <a:solidFill>
                  <a:schemeClr val="tx1"/>
                </a:solidFill>
              </a:rPr>
              <a:t>Part ii: LOGISTIC REGRESSION MODEL</a:t>
            </a:r>
            <a:endParaRPr lang="en-US" dirty="0">
              <a:solidFill>
                <a:schemeClr val="tx1"/>
              </a:solidFill>
            </a:endParaRPr>
          </a:p>
        </p:txBody>
      </p:sp>
      <p:sp>
        <p:nvSpPr>
          <p:cNvPr id="3" name="Content Placeholder 2">
            <a:extLst>
              <a:ext uri="{FF2B5EF4-FFF2-40B4-BE49-F238E27FC236}">
                <a16:creationId xmlns:a16="http://schemas.microsoft.com/office/drawing/2014/main" id="{8F70EBF4-52EC-4802-97C2-16F756EA5DB8}"/>
              </a:ext>
            </a:extLst>
          </p:cNvPr>
          <p:cNvSpPr>
            <a:spLocks noGrp="1"/>
          </p:cNvSpPr>
          <p:nvPr>
            <p:ph idx="1"/>
          </p:nvPr>
        </p:nvSpPr>
        <p:spPr>
          <a:xfrm>
            <a:off x="353868" y="3159995"/>
            <a:ext cx="3258443" cy="1666399"/>
          </a:xfrm>
        </p:spPr>
        <p:txBody>
          <a:bodyPr>
            <a:normAutofit fontScale="55000" lnSpcReduction="20000"/>
          </a:bodyPr>
          <a:lstStyle/>
          <a:p>
            <a:r>
              <a:rPr lang="en-US" dirty="0"/>
              <a:t>Search for the best threshold value of training set prediction</a:t>
            </a:r>
          </a:p>
          <a:p>
            <a:endParaRPr lang="en-US" dirty="0"/>
          </a:p>
          <a:p>
            <a:pPr lvl="1"/>
            <a:r>
              <a:rPr lang="en-US" dirty="0"/>
              <a:t>Try different threshold from 0.05 to 0.95</a:t>
            </a:r>
          </a:p>
          <a:p>
            <a:pPr lvl="1"/>
            <a:r>
              <a:rPr lang="en-US" dirty="0"/>
              <a:t>The maximum accuracy in these models is 81.88%</a:t>
            </a:r>
          </a:p>
          <a:p>
            <a:pPr lvl="1"/>
            <a:r>
              <a:rPr lang="en-US" dirty="0"/>
              <a:t>The threshold value is 0.5 accordingly.</a:t>
            </a:r>
          </a:p>
        </p:txBody>
      </p:sp>
      <p:pic>
        <p:nvPicPr>
          <p:cNvPr id="5" name="Picture 4">
            <a:extLst>
              <a:ext uri="{FF2B5EF4-FFF2-40B4-BE49-F238E27FC236}">
                <a16:creationId xmlns:a16="http://schemas.microsoft.com/office/drawing/2014/main" id="{B52AF780-0F23-4393-87D7-061328738CC0}"/>
              </a:ext>
            </a:extLst>
          </p:cNvPr>
          <p:cNvPicPr>
            <a:picLocks noChangeAspect="1"/>
          </p:cNvPicPr>
          <p:nvPr/>
        </p:nvPicPr>
        <p:blipFill>
          <a:blip r:embed="rId2"/>
          <a:stretch>
            <a:fillRect/>
          </a:stretch>
        </p:blipFill>
        <p:spPr>
          <a:xfrm>
            <a:off x="3781471" y="2448170"/>
            <a:ext cx="5129213" cy="419331"/>
          </a:xfrm>
          <a:prstGeom prst="rect">
            <a:avLst/>
          </a:prstGeom>
          <a:ln>
            <a:solidFill>
              <a:schemeClr val="tx1"/>
            </a:solidFill>
          </a:ln>
        </p:spPr>
      </p:pic>
      <p:pic>
        <p:nvPicPr>
          <p:cNvPr id="9" name="Picture 8">
            <a:extLst>
              <a:ext uri="{FF2B5EF4-FFF2-40B4-BE49-F238E27FC236}">
                <a16:creationId xmlns:a16="http://schemas.microsoft.com/office/drawing/2014/main" id="{2CFF517D-D1AC-49AA-B5CD-4E22C278CD4C}"/>
              </a:ext>
            </a:extLst>
          </p:cNvPr>
          <p:cNvPicPr>
            <a:picLocks noChangeAspect="1"/>
          </p:cNvPicPr>
          <p:nvPr/>
        </p:nvPicPr>
        <p:blipFill rotWithShape="1">
          <a:blip r:embed="rId3"/>
          <a:srcRect b="2848"/>
          <a:stretch/>
        </p:blipFill>
        <p:spPr>
          <a:xfrm>
            <a:off x="3668697" y="3114398"/>
            <a:ext cx="5179162" cy="2886353"/>
          </a:xfrm>
          <a:prstGeom prst="rect">
            <a:avLst/>
          </a:prstGeom>
        </p:spPr>
      </p:pic>
      <p:pic>
        <p:nvPicPr>
          <p:cNvPr id="6" name="Picture 5">
            <a:extLst>
              <a:ext uri="{FF2B5EF4-FFF2-40B4-BE49-F238E27FC236}">
                <a16:creationId xmlns:a16="http://schemas.microsoft.com/office/drawing/2014/main" id="{97C36DD9-BE01-49B2-B9DA-85E2A4640368}"/>
              </a:ext>
            </a:extLst>
          </p:cNvPr>
          <p:cNvPicPr>
            <a:picLocks noChangeAspect="1"/>
          </p:cNvPicPr>
          <p:nvPr/>
        </p:nvPicPr>
        <p:blipFill>
          <a:blip r:embed="rId4"/>
          <a:stretch>
            <a:fillRect/>
          </a:stretch>
        </p:blipFill>
        <p:spPr>
          <a:xfrm>
            <a:off x="3781471" y="2120249"/>
            <a:ext cx="5179162" cy="1124712"/>
          </a:xfrm>
          <a:prstGeom prst="rect">
            <a:avLst/>
          </a:prstGeom>
          <a:ln>
            <a:solidFill>
              <a:schemeClr val="tx1"/>
            </a:solidFill>
          </a:ln>
        </p:spPr>
      </p:pic>
    </p:spTree>
    <p:extLst>
      <p:ext uri="{BB962C8B-B14F-4D97-AF65-F5344CB8AC3E}">
        <p14:creationId xmlns:p14="http://schemas.microsoft.com/office/powerpoint/2010/main" val="4088500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10186c1202c_3_30"/>
          <p:cNvPicPr preferRelativeResize="0"/>
          <p:nvPr/>
        </p:nvPicPr>
        <p:blipFill>
          <a:blip r:embed="rId3">
            <a:alphaModFix/>
          </a:blip>
          <a:stretch>
            <a:fillRect/>
          </a:stretch>
        </p:blipFill>
        <p:spPr>
          <a:xfrm>
            <a:off x="406500" y="1792238"/>
            <a:ext cx="1542221" cy="570825"/>
          </a:xfrm>
          <a:prstGeom prst="rect">
            <a:avLst/>
          </a:prstGeom>
          <a:noFill/>
          <a:ln w="9525" cap="flat" cmpd="sng">
            <a:solidFill>
              <a:schemeClr val="dk1"/>
            </a:solidFill>
            <a:prstDash val="solid"/>
            <a:round/>
            <a:headEnd type="none" w="sm" len="sm"/>
            <a:tailEnd type="none" w="sm" len="sm"/>
          </a:ln>
        </p:spPr>
      </p:pic>
      <p:pic>
        <p:nvPicPr>
          <p:cNvPr id="121" name="Google Shape;121;g10186c1202c_3_30"/>
          <p:cNvPicPr preferRelativeResize="0"/>
          <p:nvPr/>
        </p:nvPicPr>
        <p:blipFill>
          <a:blip r:embed="rId4">
            <a:alphaModFix/>
          </a:blip>
          <a:stretch>
            <a:fillRect/>
          </a:stretch>
        </p:blipFill>
        <p:spPr>
          <a:xfrm>
            <a:off x="406500" y="2866172"/>
            <a:ext cx="1931400" cy="570818"/>
          </a:xfrm>
          <a:prstGeom prst="rect">
            <a:avLst/>
          </a:prstGeom>
          <a:noFill/>
          <a:ln w="9525" cap="flat" cmpd="sng">
            <a:solidFill>
              <a:schemeClr val="dk1"/>
            </a:solidFill>
            <a:prstDash val="solid"/>
            <a:round/>
            <a:headEnd type="none" w="sm" len="sm"/>
            <a:tailEnd type="none" w="sm" len="sm"/>
          </a:ln>
        </p:spPr>
      </p:pic>
      <p:sp>
        <p:nvSpPr>
          <p:cNvPr id="122" name="Google Shape;122;g10186c1202c_3_30"/>
          <p:cNvSpPr txBox="1"/>
          <p:nvPr/>
        </p:nvSpPr>
        <p:spPr>
          <a:xfrm>
            <a:off x="374981" y="2456194"/>
            <a:ext cx="1761750" cy="346226"/>
          </a:xfrm>
          <a:prstGeom prst="rect">
            <a:avLst/>
          </a:prstGeom>
          <a:noFill/>
          <a:ln>
            <a:noFill/>
          </a:ln>
        </p:spPr>
        <p:txBody>
          <a:bodyPr spcFirstLastPara="1" wrap="square" lIns="68569" tIns="68569" rIns="68569" bIns="68569" anchor="t" anchorCtr="0">
            <a:spAutoFit/>
          </a:bodyPr>
          <a:lstStyle/>
          <a:p>
            <a:r>
              <a:rPr lang="en-US" sz="1350" b="1" u="sng"/>
              <a:t>SAMPLING</a:t>
            </a:r>
            <a:endParaRPr sz="1350" b="1" u="sng"/>
          </a:p>
        </p:txBody>
      </p:sp>
      <p:pic>
        <p:nvPicPr>
          <p:cNvPr id="123" name="Google Shape;123;g10186c1202c_3_30"/>
          <p:cNvPicPr preferRelativeResize="0"/>
          <p:nvPr/>
        </p:nvPicPr>
        <p:blipFill>
          <a:blip r:embed="rId5">
            <a:alphaModFix/>
          </a:blip>
          <a:stretch>
            <a:fillRect/>
          </a:stretch>
        </p:blipFill>
        <p:spPr>
          <a:xfrm>
            <a:off x="406500" y="3546826"/>
            <a:ext cx="2986088" cy="1935956"/>
          </a:xfrm>
          <a:prstGeom prst="rect">
            <a:avLst/>
          </a:prstGeom>
          <a:noFill/>
          <a:ln w="9525" cap="flat" cmpd="sng">
            <a:solidFill>
              <a:schemeClr val="dk1"/>
            </a:solidFill>
            <a:prstDash val="solid"/>
            <a:round/>
            <a:headEnd type="none" w="sm" len="sm"/>
            <a:tailEnd type="none" w="sm" len="sm"/>
          </a:ln>
        </p:spPr>
      </p:pic>
      <p:pic>
        <p:nvPicPr>
          <p:cNvPr id="124" name="Google Shape;124;g10186c1202c_3_30"/>
          <p:cNvPicPr preferRelativeResize="0"/>
          <p:nvPr/>
        </p:nvPicPr>
        <p:blipFill>
          <a:blip r:embed="rId6">
            <a:alphaModFix/>
          </a:blip>
          <a:stretch>
            <a:fillRect/>
          </a:stretch>
        </p:blipFill>
        <p:spPr>
          <a:xfrm>
            <a:off x="3469819" y="1792238"/>
            <a:ext cx="5324775" cy="1164544"/>
          </a:xfrm>
          <a:prstGeom prst="rect">
            <a:avLst/>
          </a:prstGeom>
          <a:noFill/>
          <a:ln w="9525" cap="flat" cmpd="sng">
            <a:solidFill>
              <a:schemeClr val="dk1"/>
            </a:solidFill>
            <a:prstDash val="solid"/>
            <a:round/>
            <a:headEnd type="none" w="sm" len="sm"/>
            <a:tailEnd type="none" w="sm" len="sm"/>
          </a:ln>
        </p:spPr>
      </p:pic>
      <p:sp>
        <p:nvSpPr>
          <p:cNvPr id="125" name="Google Shape;125;g10186c1202c_3_30"/>
          <p:cNvSpPr txBox="1"/>
          <p:nvPr/>
        </p:nvSpPr>
        <p:spPr>
          <a:xfrm>
            <a:off x="3771019" y="3341494"/>
            <a:ext cx="5090400" cy="830975"/>
          </a:xfrm>
          <a:prstGeom prst="rect">
            <a:avLst/>
          </a:prstGeom>
          <a:solidFill>
            <a:srgbClr val="FFE599"/>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US" sz="1500" b="1"/>
              <a:t>Model is using 2 variables Npreg &amp; Bp</a:t>
            </a:r>
            <a:endParaRPr sz="1500" b="1"/>
          </a:p>
          <a:p>
            <a:pPr algn="ctr"/>
            <a:r>
              <a:rPr lang="en-US" sz="1500" b="1"/>
              <a:t>Accuracy: 0.6716418</a:t>
            </a:r>
            <a:endParaRPr sz="1350">
              <a:solidFill>
                <a:srgbClr val="FF0000"/>
              </a:solidFill>
            </a:endParaRPr>
          </a:p>
          <a:p>
            <a:pPr algn="ctr"/>
            <a:r>
              <a:rPr lang="en-US" sz="1500" b="1"/>
              <a:t>P - Value: 5.104e-05</a:t>
            </a:r>
            <a:endParaRPr sz="15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5C9B-2FB2-4DEE-B5E6-EB3C814DC5E5}"/>
              </a:ext>
            </a:extLst>
          </p:cNvPr>
          <p:cNvSpPr>
            <a:spLocks noGrp="1"/>
          </p:cNvSpPr>
          <p:nvPr>
            <p:ph type="title"/>
          </p:nvPr>
        </p:nvSpPr>
        <p:spPr>
          <a:xfrm>
            <a:off x="768096" y="594411"/>
            <a:ext cx="7290054" cy="1124712"/>
          </a:xfrm>
        </p:spPr>
        <p:txBody>
          <a:bodyPr>
            <a:normAutofit/>
          </a:bodyPr>
          <a:lstStyle/>
          <a:p>
            <a:r>
              <a:rPr lang="en-US" dirty="0" err="1"/>
              <a:t>PArt</a:t>
            </a:r>
            <a:r>
              <a:rPr lang="en-US" dirty="0"/>
              <a:t> III: LDA &amp; QDA MODEL</a:t>
            </a:r>
          </a:p>
        </p:txBody>
      </p:sp>
      <p:sp>
        <p:nvSpPr>
          <p:cNvPr id="3" name="Content Placeholder 2">
            <a:extLst>
              <a:ext uri="{FF2B5EF4-FFF2-40B4-BE49-F238E27FC236}">
                <a16:creationId xmlns:a16="http://schemas.microsoft.com/office/drawing/2014/main" id="{CA61AC83-39AB-4EFF-ADC7-D8F95F463F8E}"/>
              </a:ext>
            </a:extLst>
          </p:cNvPr>
          <p:cNvSpPr>
            <a:spLocks noGrp="1"/>
          </p:cNvSpPr>
          <p:nvPr>
            <p:ph idx="1"/>
          </p:nvPr>
        </p:nvSpPr>
        <p:spPr>
          <a:xfrm>
            <a:off x="768097" y="2571750"/>
            <a:ext cx="3101739" cy="3017520"/>
          </a:xfrm>
        </p:spPr>
        <p:txBody>
          <a:bodyPr>
            <a:normAutofit fontScale="70000" lnSpcReduction="20000"/>
          </a:bodyPr>
          <a:lstStyle/>
          <a:p>
            <a:r>
              <a:rPr lang="en-US" altLang="zh-CN"/>
              <a:t>Model 6: Try new model with threshold for posterior probability</a:t>
            </a:r>
          </a:p>
          <a:p>
            <a:pPr lvl="1">
              <a:buFont typeface="Wingdings" panose="05000000000000000000" pitchFamily="2" charset="2"/>
              <a:buChar char="§"/>
            </a:pPr>
            <a:r>
              <a:rPr lang="en-US" altLang="zh-CN"/>
              <a:t>Notice </a:t>
            </a:r>
            <a:r>
              <a:rPr lang="en-US" altLang="zh-CN" dirty="0"/>
              <a:t>that the greater of the threshold, higher of the accuracy</a:t>
            </a:r>
            <a:r>
              <a:rPr lang="en-US" dirty="0"/>
              <a:t>. However, it also cause the decrease of sensitivity</a:t>
            </a:r>
          </a:p>
          <a:p>
            <a:pPr lvl="1">
              <a:buFont typeface="Wingdings" panose="05000000000000000000" pitchFamily="2" charset="2"/>
              <a:buChar char="§"/>
            </a:pPr>
            <a:r>
              <a:rPr lang="en-US" dirty="0"/>
              <a:t>Thus, we must make a trade-off between accuracy and sensitivity.</a:t>
            </a:r>
          </a:p>
          <a:p>
            <a:pPr lvl="1">
              <a:buFont typeface="Wingdings" panose="05000000000000000000" pitchFamily="2" charset="2"/>
              <a:buChar char="§"/>
            </a:pPr>
            <a:r>
              <a:rPr lang="en-US" dirty="0"/>
              <a:t>At last, we choose p = 0.25 as our best threshold value.</a:t>
            </a:r>
          </a:p>
        </p:txBody>
      </p:sp>
      <p:pic>
        <p:nvPicPr>
          <p:cNvPr id="12" name="Picture 11">
            <a:extLst>
              <a:ext uri="{FF2B5EF4-FFF2-40B4-BE49-F238E27FC236}">
                <a16:creationId xmlns:a16="http://schemas.microsoft.com/office/drawing/2014/main" id="{4353AA01-97AD-42A5-8E1D-39F5C5717E07}"/>
              </a:ext>
            </a:extLst>
          </p:cNvPr>
          <p:cNvPicPr>
            <a:picLocks noChangeAspect="1"/>
          </p:cNvPicPr>
          <p:nvPr/>
        </p:nvPicPr>
        <p:blipFill>
          <a:blip r:embed="rId2"/>
          <a:stretch>
            <a:fillRect/>
          </a:stretch>
        </p:blipFill>
        <p:spPr>
          <a:xfrm>
            <a:off x="3869835" y="2571750"/>
            <a:ext cx="4786019" cy="2602006"/>
          </a:xfrm>
          <a:prstGeom prst="rect">
            <a:avLst/>
          </a:prstGeom>
        </p:spPr>
      </p:pic>
    </p:spTree>
    <p:extLst>
      <p:ext uri="{BB962C8B-B14F-4D97-AF65-F5344CB8AC3E}">
        <p14:creationId xmlns:p14="http://schemas.microsoft.com/office/powerpoint/2010/main" val="18689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D0EF-30EB-4818-8E11-E464790D4491}"/>
              </a:ext>
            </a:extLst>
          </p:cNvPr>
          <p:cNvSpPr>
            <a:spLocks noGrp="1"/>
          </p:cNvSpPr>
          <p:nvPr>
            <p:ph type="title"/>
          </p:nvPr>
        </p:nvSpPr>
        <p:spPr>
          <a:xfrm>
            <a:off x="768096" y="1296162"/>
            <a:ext cx="7290054" cy="1124712"/>
          </a:xfrm>
        </p:spPr>
        <p:txBody>
          <a:bodyPr>
            <a:normAutofit/>
          </a:bodyPr>
          <a:lstStyle/>
          <a:p>
            <a:r>
              <a:rPr lang="en-US"/>
              <a:t>Part </a:t>
            </a:r>
            <a:r>
              <a:rPr lang="en-US" dirty="0"/>
              <a:t>III: LDA &amp; QDA MODEL</a:t>
            </a:r>
          </a:p>
        </p:txBody>
      </p:sp>
      <p:sp>
        <p:nvSpPr>
          <p:cNvPr id="3" name="Content Placeholder 2">
            <a:extLst>
              <a:ext uri="{FF2B5EF4-FFF2-40B4-BE49-F238E27FC236}">
                <a16:creationId xmlns:a16="http://schemas.microsoft.com/office/drawing/2014/main" id="{67552196-BA57-4852-A25F-7E99A718FF8B}"/>
              </a:ext>
            </a:extLst>
          </p:cNvPr>
          <p:cNvSpPr>
            <a:spLocks noGrp="1"/>
          </p:cNvSpPr>
          <p:nvPr>
            <p:ph idx="1"/>
          </p:nvPr>
        </p:nvSpPr>
        <p:spPr>
          <a:xfrm>
            <a:off x="768097" y="2571751"/>
            <a:ext cx="2997680" cy="2302328"/>
          </a:xfrm>
        </p:spPr>
        <p:txBody>
          <a:bodyPr>
            <a:normAutofit fontScale="70000" lnSpcReduction="20000"/>
          </a:bodyPr>
          <a:lstStyle/>
          <a:p>
            <a:pPr>
              <a:lnSpc>
                <a:spcPct val="150000"/>
              </a:lnSpc>
              <a:buFont typeface="Wingdings" panose="05000000000000000000" pitchFamily="2" charset="2"/>
              <a:buChar char="§"/>
            </a:pPr>
            <a:r>
              <a:rPr lang="en-US" dirty="0"/>
              <a:t>Diagnosis </a:t>
            </a:r>
            <a:r>
              <a:rPr lang="en-US"/>
              <a:t>for testing </a:t>
            </a:r>
            <a:r>
              <a:rPr lang="en-US" dirty="0"/>
              <a:t>set:</a:t>
            </a:r>
          </a:p>
          <a:p>
            <a:pPr lvl="1">
              <a:lnSpc>
                <a:spcPct val="150000"/>
              </a:lnSpc>
              <a:buFont typeface="Wingdings" panose="05000000000000000000" pitchFamily="2" charset="2"/>
              <a:buChar char="§"/>
            </a:pPr>
            <a:r>
              <a:rPr lang="en-US" dirty="0"/>
              <a:t>Accuracy = 79.10%</a:t>
            </a:r>
          </a:p>
          <a:p>
            <a:pPr lvl="1">
              <a:lnSpc>
                <a:spcPct val="150000"/>
              </a:lnSpc>
              <a:buFont typeface="Wingdings" panose="05000000000000000000" pitchFamily="2" charset="2"/>
              <a:buChar char="§"/>
            </a:pPr>
            <a:r>
              <a:rPr lang="en-US" dirty="0"/>
              <a:t>Sensitivity = 63.63%</a:t>
            </a:r>
          </a:p>
          <a:p>
            <a:pPr>
              <a:lnSpc>
                <a:spcPct val="150000"/>
              </a:lnSpc>
              <a:buFont typeface="Wingdings" panose="05000000000000000000" pitchFamily="2" charset="2"/>
              <a:buChar char="§"/>
            </a:pPr>
            <a:r>
              <a:rPr lang="en-US" dirty="0"/>
              <a:t>Performs much better than the training set.</a:t>
            </a:r>
          </a:p>
          <a:p>
            <a:endParaRPr lang="en-US" dirty="0"/>
          </a:p>
        </p:txBody>
      </p:sp>
      <p:graphicFrame>
        <p:nvGraphicFramePr>
          <p:cNvPr id="6" name="Table 8">
            <a:extLst>
              <a:ext uri="{FF2B5EF4-FFF2-40B4-BE49-F238E27FC236}">
                <a16:creationId xmlns:a16="http://schemas.microsoft.com/office/drawing/2014/main" id="{C23C1EE7-B993-4895-9A1D-67CA9DBD9EEC}"/>
              </a:ext>
            </a:extLst>
          </p:cNvPr>
          <p:cNvGraphicFramePr>
            <a:graphicFrameLocks noGrp="1"/>
          </p:cNvGraphicFramePr>
          <p:nvPr/>
        </p:nvGraphicFramePr>
        <p:xfrm>
          <a:off x="4193931" y="2401206"/>
          <a:ext cx="4407144" cy="2856136"/>
        </p:xfrm>
        <a:graphic>
          <a:graphicData uri="http://schemas.openxmlformats.org/drawingml/2006/table">
            <a:tbl>
              <a:tblPr firstRow="1" bandRow="1">
                <a:tableStyleId>{073A0DAA-6AF3-43AB-8588-CEC1D06C72B9}</a:tableStyleId>
              </a:tblPr>
              <a:tblGrid>
                <a:gridCol w="1101786">
                  <a:extLst>
                    <a:ext uri="{9D8B030D-6E8A-4147-A177-3AD203B41FA5}">
                      <a16:colId xmlns:a16="http://schemas.microsoft.com/office/drawing/2014/main" val="570817378"/>
                    </a:ext>
                  </a:extLst>
                </a:gridCol>
                <a:gridCol w="1101786">
                  <a:extLst>
                    <a:ext uri="{9D8B030D-6E8A-4147-A177-3AD203B41FA5}">
                      <a16:colId xmlns:a16="http://schemas.microsoft.com/office/drawing/2014/main" val="2488458415"/>
                    </a:ext>
                  </a:extLst>
                </a:gridCol>
                <a:gridCol w="1101786">
                  <a:extLst>
                    <a:ext uri="{9D8B030D-6E8A-4147-A177-3AD203B41FA5}">
                      <a16:colId xmlns:a16="http://schemas.microsoft.com/office/drawing/2014/main" val="3660798218"/>
                    </a:ext>
                  </a:extLst>
                </a:gridCol>
                <a:gridCol w="1101786">
                  <a:extLst>
                    <a:ext uri="{9D8B030D-6E8A-4147-A177-3AD203B41FA5}">
                      <a16:colId xmlns:a16="http://schemas.microsoft.com/office/drawing/2014/main" val="829268427"/>
                    </a:ext>
                  </a:extLst>
                </a:gridCol>
              </a:tblGrid>
              <a:tr h="714034">
                <a:tc>
                  <a:txBody>
                    <a:bodyPr/>
                    <a:lstStyle/>
                    <a:p>
                      <a:pPr algn="ctr"/>
                      <a:r>
                        <a:rPr lang="en-US" sz="1500"/>
                        <a:t>Testing</a:t>
                      </a:r>
                    </a:p>
                    <a:p>
                      <a:pPr algn="ctr"/>
                      <a:r>
                        <a:rPr lang="en-US" sz="1500"/>
                        <a:t>Set</a:t>
                      </a:r>
                    </a:p>
                  </a:txBody>
                  <a:tcPr marL="74678" marR="74678" marT="37339" marB="373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Actual  “No”</a:t>
                      </a:r>
                    </a:p>
                  </a:txBody>
                  <a:tcPr marL="74678" marR="74678" marT="37339" marB="373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Actual “Yes”</a:t>
                      </a:r>
                    </a:p>
                  </a:txBody>
                  <a:tcPr marL="74678" marR="74678" marT="37339" marB="37339" anchor="ctr"/>
                </a:tc>
                <a:tc>
                  <a:txBody>
                    <a:bodyPr/>
                    <a:lstStyle/>
                    <a:p>
                      <a:pPr algn="ctr"/>
                      <a:r>
                        <a:rPr lang="en-US" sz="1500"/>
                        <a:t>Total</a:t>
                      </a:r>
                    </a:p>
                  </a:txBody>
                  <a:tcPr marL="74678" marR="74678" marT="37339" marB="37339" anchor="ctr"/>
                </a:tc>
                <a:extLst>
                  <a:ext uri="{0D108BD9-81ED-4DB2-BD59-A6C34878D82A}">
                    <a16:rowId xmlns:a16="http://schemas.microsoft.com/office/drawing/2014/main" val="3918590589"/>
                  </a:ext>
                </a:extLst>
              </a:tr>
              <a:tr h="714034">
                <a:tc>
                  <a:txBody>
                    <a:bodyPr/>
                    <a:lstStyle/>
                    <a:p>
                      <a:pPr algn="ctr"/>
                      <a:r>
                        <a:rPr lang="en-US" sz="1500" dirty="0"/>
                        <a:t>Predicted “No”</a:t>
                      </a:r>
                    </a:p>
                  </a:txBody>
                  <a:tcPr marL="74678" marR="74678" marT="37339" marB="37339" anchor="ctr"/>
                </a:tc>
                <a:tc>
                  <a:txBody>
                    <a:bodyPr/>
                    <a:lstStyle/>
                    <a:p>
                      <a:pPr algn="ctr"/>
                      <a:r>
                        <a:rPr lang="en-US" sz="1500"/>
                        <a:t>39</a:t>
                      </a:r>
                    </a:p>
                  </a:txBody>
                  <a:tcPr marL="74678" marR="74678" marT="37339" marB="37339" anchor="ctr"/>
                </a:tc>
                <a:tc>
                  <a:txBody>
                    <a:bodyPr/>
                    <a:lstStyle/>
                    <a:p>
                      <a:pPr algn="ctr"/>
                      <a:r>
                        <a:rPr lang="en-US" sz="1500"/>
                        <a:t>8</a:t>
                      </a:r>
                    </a:p>
                  </a:txBody>
                  <a:tcPr marL="74678" marR="74678" marT="37339" marB="37339" anchor="ctr"/>
                </a:tc>
                <a:tc>
                  <a:txBody>
                    <a:bodyPr/>
                    <a:lstStyle/>
                    <a:p>
                      <a:pPr algn="ctr"/>
                      <a:r>
                        <a:rPr lang="en-US" sz="1500"/>
                        <a:t>47</a:t>
                      </a:r>
                    </a:p>
                  </a:txBody>
                  <a:tcPr marL="74678" marR="74678" marT="37339" marB="37339" anchor="ctr"/>
                </a:tc>
                <a:extLst>
                  <a:ext uri="{0D108BD9-81ED-4DB2-BD59-A6C34878D82A}">
                    <a16:rowId xmlns:a16="http://schemas.microsoft.com/office/drawing/2014/main" val="3400349566"/>
                  </a:ext>
                </a:extLst>
              </a:tr>
              <a:tr h="714034">
                <a:tc>
                  <a:txBody>
                    <a:bodyPr/>
                    <a:lstStyle/>
                    <a:p>
                      <a:pPr algn="ctr"/>
                      <a:r>
                        <a:rPr lang="en-US" sz="1500" dirty="0"/>
                        <a:t>Predicted “Yes”</a:t>
                      </a:r>
                    </a:p>
                  </a:txBody>
                  <a:tcPr marL="74678" marR="74678" marT="37339" marB="37339" anchor="ctr"/>
                </a:tc>
                <a:tc>
                  <a:txBody>
                    <a:bodyPr/>
                    <a:lstStyle/>
                    <a:p>
                      <a:pPr algn="ctr"/>
                      <a:r>
                        <a:rPr lang="en-US" sz="1500"/>
                        <a:t>6</a:t>
                      </a:r>
                    </a:p>
                  </a:txBody>
                  <a:tcPr marL="74678" marR="74678" marT="37339" marB="37339" anchor="ctr"/>
                </a:tc>
                <a:tc>
                  <a:txBody>
                    <a:bodyPr/>
                    <a:lstStyle/>
                    <a:p>
                      <a:pPr algn="ctr"/>
                      <a:r>
                        <a:rPr lang="en-US" sz="1500"/>
                        <a:t>14</a:t>
                      </a:r>
                    </a:p>
                  </a:txBody>
                  <a:tcPr marL="74678" marR="74678" marT="37339" marB="37339" anchor="ctr"/>
                </a:tc>
                <a:tc>
                  <a:txBody>
                    <a:bodyPr/>
                    <a:lstStyle/>
                    <a:p>
                      <a:pPr algn="ctr"/>
                      <a:r>
                        <a:rPr lang="en-US" sz="1500"/>
                        <a:t>20</a:t>
                      </a:r>
                    </a:p>
                  </a:txBody>
                  <a:tcPr marL="74678" marR="74678" marT="37339" marB="37339" anchor="ctr"/>
                </a:tc>
                <a:extLst>
                  <a:ext uri="{0D108BD9-81ED-4DB2-BD59-A6C34878D82A}">
                    <a16:rowId xmlns:a16="http://schemas.microsoft.com/office/drawing/2014/main" val="3585684707"/>
                  </a:ext>
                </a:extLst>
              </a:tr>
              <a:tr h="714034">
                <a:tc>
                  <a:txBody>
                    <a:bodyPr/>
                    <a:lstStyle/>
                    <a:p>
                      <a:pPr algn="ctr"/>
                      <a:r>
                        <a:rPr lang="en-US" sz="1500"/>
                        <a:t>Total</a:t>
                      </a:r>
                    </a:p>
                  </a:txBody>
                  <a:tcPr marL="74678" marR="74678" marT="37339" marB="37339" anchor="ctr"/>
                </a:tc>
                <a:tc>
                  <a:txBody>
                    <a:bodyPr/>
                    <a:lstStyle/>
                    <a:p>
                      <a:pPr algn="ctr"/>
                      <a:r>
                        <a:rPr lang="en-US" sz="1500"/>
                        <a:t>45</a:t>
                      </a:r>
                    </a:p>
                  </a:txBody>
                  <a:tcPr marL="74678" marR="74678" marT="37339" marB="37339" anchor="ctr"/>
                </a:tc>
                <a:tc>
                  <a:txBody>
                    <a:bodyPr/>
                    <a:lstStyle/>
                    <a:p>
                      <a:pPr algn="ctr"/>
                      <a:r>
                        <a:rPr lang="en-US" sz="1500"/>
                        <a:t>22</a:t>
                      </a:r>
                    </a:p>
                  </a:txBody>
                  <a:tcPr marL="74678" marR="74678" marT="37339" marB="37339" anchor="ctr"/>
                </a:tc>
                <a:tc>
                  <a:txBody>
                    <a:bodyPr/>
                    <a:lstStyle/>
                    <a:p>
                      <a:pPr algn="ctr"/>
                      <a:r>
                        <a:rPr lang="en-US" sz="1500" dirty="0"/>
                        <a:t>67</a:t>
                      </a:r>
                    </a:p>
                  </a:txBody>
                  <a:tcPr marL="74678" marR="74678" marT="37339" marB="37339" anchor="ctr"/>
                </a:tc>
                <a:extLst>
                  <a:ext uri="{0D108BD9-81ED-4DB2-BD59-A6C34878D82A}">
                    <a16:rowId xmlns:a16="http://schemas.microsoft.com/office/drawing/2014/main" val="791521696"/>
                  </a:ext>
                </a:extLst>
              </a:tr>
            </a:tbl>
          </a:graphicData>
        </a:graphic>
      </p:graphicFrame>
    </p:spTree>
    <p:extLst>
      <p:ext uri="{BB962C8B-B14F-4D97-AF65-F5344CB8AC3E}">
        <p14:creationId xmlns:p14="http://schemas.microsoft.com/office/powerpoint/2010/main" val="141048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186c1202c_3_51"/>
          <p:cNvSpPr txBox="1"/>
          <p:nvPr/>
        </p:nvSpPr>
        <p:spPr>
          <a:xfrm>
            <a:off x="1048050" y="1255238"/>
            <a:ext cx="7120125" cy="507809"/>
          </a:xfrm>
          <a:prstGeom prst="rect">
            <a:avLst/>
          </a:prstGeom>
          <a:noFill/>
          <a:ln>
            <a:noFill/>
          </a:ln>
        </p:spPr>
        <p:txBody>
          <a:bodyPr spcFirstLastPara="1" wrap="square" lIns="68569" tIns="68569" rIns="68569" bIns="68569" anchor="t" anchorCtr="0">
            <a:spAutoFit/>
          </a:bodyPr>
          <a:lstStyle/>
          <a:p>
            <a:r>
              <a:rPr lang="en-US" sz="2400" b="1">
                <a:solidFill>
                  <a:srgbClr val="434343"/>
                </a:solidFill>
                <a:latin typeface="Times New Roman"/>
                <a:ea typeface="Times New Roman"/>
                <a:cs typeface="Times New Roman"/>
                <a:sym typeface="Times New Roman"/>
              </a:rPr>
              <a:t>MODEL 4, 5 &amp; 6: K - NEAREST NEIGHBOURS</a:t>
            </a:r>
            <a:endParaRPr sz="1350"/>
          </a:p>
        </p:txBody>
      </p:sp>
      <p:sp>
        <p:nvSpPr>
          <p:cNvPr id="168" name="Google Shape;168;g10186c1202c_3_51"/>
          <p:cNvSpPr txBox="1"/>
          <p:nvPr/>
        </p:nvSpPr>
        <p:spPr>
          <a:xfrm>
            <a:off x="544256" y="2180288"/>
            <a:ext cx="8168400" cy="3417580"/>
          </a:xfrm>
          <a:prstGeom prst="rect">
            <a:avLst/>
          </a:prstGeom>
          <a:noFill/>
          <a:ln>
            <a:noFill/>
          </a:ln>
        </p:spPr>
        <p:txBody>
          <a:bodyPr spcFirstLastPara="1" wrap="square" lIns="68569" tIns="68569" rIns="68569" bIns="68569" anchor="t" anchorCtr="0">
            <a:spAutoFit/>
          </a:bodyPr>
          <a:lstStyle/>
          <a:p>
            <a:pPr marL="229500" indent="-255408">
              <a:lnSpc>
                <a:spcPct val="115000"/>
              </a:lnSpc>
              <a:buClr>
                <a:schemeClr val="dk2"/>
              </a:buClr>
              <a:buSzPts val="2200"/>
              <a:buFont typeface="Times New Roman"/>
              <a:buChar char="●"/>
            </a:pPr>
            <a:r>
              <a:rPr lang="en-US" sz="1650">
                <a:solidFill>
                  <a:schemeClr val="dk2"/>
                </a:solidFill>
                <a:latin typeface="Times New Roman"/>
                <a:ea typeface="Times New Roman"/>
                <a:cs typeface="Times New Roman"/>
                <a:sym typeface="Times New Roman"/>
              </a:rPr>
              <a:t>The </a:t>
            </a:r>
            <a:r>
              <a:rPr lang="en-US" sz="1650"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K-nearest neighbor</a:t>
            </a:r>
            <a:r>
              <a:rPr lang="en-US" sz="1650">
                <a:solidFill>
                  <a:schemeClr val="dk2"/>
                </a:solidFill>
                <a:latin typeface="Times New Roman"/>
                <a:ea typeface="Times New Roman"/>
                <a:cs typeface="Times New Roman"/>
                <a:sym typeface="Times New Roman"/>
              </a:rPr>
              <a:t> algorithm creates an imaginary boundary to classify the data. When new data points are added for prediction, the algorithm adds that point to the nearest of the boundary line.</a:t>
            </a:r>
            <a:endParaRPr sz="1650">
              <a:solidFill>
                <a:schemeClr val="dk2"/>
              </a:solidFill>
              <a:latin typeface="Times New Roman"/>
              <a:ea typeface="Times New Roman"/>
              <a:cs typeface="Times New Roman"/>
              <a:sym typeface="Times New Roman"/>
            </a:endParaRPr>
          </a:p>
          <a:p>
            <a:pPr marL="229500" indent="-255408">
              <a:lnSpc>
                <a:spcPct val="115000"/>
              </a:lnSpc>
              <a:spcBef>
                <a:spcPts val="720"/>
              </a:spcBef>
              <a:buClr>
                <a:schemeClr val="dk2"/>
              </a:buClr>
              <a:buSzPts val="2200"/>
              <a:buFont typeface="Times New Roman"/>
              <a:buChar char="●"/>
            </a:pPr>
            <a:r>
              <a:rPr lang="en-US" sz="1650">
                <a:solidFill>
                  <a:schemeClr val="dk2"/>
                </a:solidFill>
                <a:latin typeface="Times New Roman"/>
                <a:ea typeface="Times New Roman"/>
                <a:cs typeface="Times New Roman"/>
                <a:sym typeface="Times New Roman"/>
              </a:rPr>
              <a:t>KNN is an instance-based learning algorithm. KNN does not derive any discriminative function from the training table, also there is no training period.</a:t>
            </a:r>
            <a:endParaRPr sz="1650">
              <a:solidFill>
                <a:schemeClr val="dk2"/>
              </a:solidFill>
              <a:latin typeface="Times New Roman"/>
              <a:ea typeface="Times New Roman"/>
              <a:cs typeface="Times New Roman"/>
              <a:sym typeface="Times New Roman"/>
            </a:endParaRPr>
          </a:p>
          <a:p>
            <a:pPr marL="229500" indent="-255408">
              <a:lnSpc>
                <a:spcPct val="115000"/>
              </a:lnSpc>
              <a:spcBef>
                <a:spcPts val="720"/>
              </a:spcBef>
              <a:buClr>
                <a:schemeClr val="dk2"/>
              </a:buClr>
              <a:buSzPts val="2200"/>
              <a:buFont typeface="Times New Roman"/>
              <a:buChar char="●"/>
            </a:pPr>
            <a:r>
              <a:rPr lang="en-US" sz="1650">
                <a:solidFill>
                  <a:schemeClr val="dk2"/>
                </a:solidFill>
                <a:latin typeface="Times New Roman"/>
                <a:ea typeface="Times New Roman"/>
                <a:cs typeface="Times New Roman"/>
                <a:sym typeface="Times New Roman"/>
              </a:rPr>
              <a:t>KNN stores the training dataset and uses it to make real-time predictions.</a:t>
            </a:r>
            <a:endParaRPr sz="1650">
              <a:solidFill>
                <a:schemeClr val="dk2"/>
              </a:solidFill>
              <a:latin typeface="Times New Roman"/>
              <a:ea typeface="Times New Roman"/>
              <a:cs typeface="Times New Roman"/>
              <a:sym typeface="Times New Roman"/>
            </a:endParaRPr>
          </a:p>
          <a:p>
            <a:pPr marL="229500" indent="-255408">
              <a:lnSpc>
                <a:spcPct val="115000"/>
              </a:lnSpc>
              <a:spcBef>
                <a:spcPts val="720"/>
              </a:spcBef>
              <a:buClr>
                <a:schemeClr val="dk2"/>
              </a:buClr>
              <a:buSzPts val="2200"/>
              <a:buFont typeface="Times New Roman"/>
              <a:buChar char="●"/>
            </a:pPr>
            <a:r>
              <a:rPr lang="en-US" sz="1650">
                <a:solidFill>
                  <a:schemeClr val="dk2"/>
                </a:solidFill>
                <a:latin typeface="Times New Roman"/>
                <a:ea typeface="Times New Roman"/>
                <a:cs typeface="Times New Roman"/>
                <a:sym typeface="Times New Roman"/>
              </a:rPr>
              <a:t>New data can be added seamlessly, and it will not impact the accuracy of the algorithm as there is no training needed for the newly added data.</a:t>
            </a:r>
            <a:endParaRPr sz="1650">
              <a:solidFill>
                <a:schemeClr val="dk2"/>
              </a:solidFill>
              <a:latin typeface="Times New Roman"/>
              <a:ea typeface="Times New Roman"/>
              <a:cs typeface="Times New Roman"/>
              <a:sym typeface="Times New Roman"/>
            </a:endParaRPr>
          </a:p>
          <a:p>
            <a:pPr marL="229500" indent="-255408">
              <a:lnSpc>
                <a:spcPct val="115000"/>
              </a:lnSpc>
              <a:spcBef>
                <a:spcPts val="720"/>
              </a:spcBef>
              <a:buClr>
                <a:schemeClr val="dk2"/>
              </a:buClr>
              <a:buSzPts val="2200"/>
              <a:buFont typeface="Times New Roman"/>
              <a:buChar char="●"/>
            </a:pPr>
            <a:r>
              <a:rPr lang="en-US" sz="1650">
                <a:solidFill>
                  <a:schemeClr val="dk2"/>
                </a:solidFill>
                <a:latin typeface="Times New Roman"/>
                <a:ea typeface="Times New Roman"/>
                <a:cs typeface="Times New Roman"/>
                <a:sym typeface="Times New Roman"/>
              </a:rPr>
              <a:t>There are only two parameters required to implement the KNN algorithm i.e., the value of K and the Euclidean distance function.</a:t>
            </a:r>
            <a:endParaRPr sz="165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D0EF-30EB-4818-8E11-E464790D4491}"/>
              </a:ext>
            </a:extLst>
          </p:cNvPr>
          <p:cNvSpPr>
            <a:spLocks noGrp="1"/>
          </p:cNvSpPr>
          <p:nvPr>
            <p:ph type="title"/>
          </p:nvPr>
        </p:nvSpPr>
        <p:spPr>
          <a:xfrm>
            <a:off x="768096" y="1296162"/>
            <a:ext cx="7290054" cy="1124712"/>
          </a:xfrm>
        </p:spPr>
        <p:txBody>
          <a:bodyPr>
            <a:normAutofit/>
          </a:bodyPr>
          <a:lstStyle/>
          <a:p>
            <a:r>
              <a:rPr lang="en-US" err="1"/>
              <a:t>Prar</a:t>
            </a:r>
            <a:r>
              <a:rPr lang="en-US"/>
              <a:t> V: MODEL SUMMARY</a:t>
            </a:r>
            <a:endParaRPr lang="en-US" dirty="0"/>
          </a:p>
        </p:txBody>
      </p:sp>
      <p:graphicFrame>
        <p:nvGraphicFramePr>
          <p:cNvPr id="7" name="Table 6">
            <a:extLst>
              <a:ext uri="{FF2B5EF4-FFF2-40B4-BE49-F238E27FC236}">
                <a16:creationId xmlns:a16="http://schemas.microsoft.com/office/drawing/2014/main" id="{31F2139C-D4A1-4F81-9833-A5FFB61C6F0C}"/>
              </a:ext>
            </a:extLst>
          </p:cNvPr>
          <p:cNvGraphicFramePr>
            <a:graphicFrameLocks noGrp="1"/>
          </p:cNvGraphicFramePr>
          <p:nvPr/>
        </p:nvGraphicFramePr>
        <p:xfrm>
          <a:off x="1310164" y="2221946"/>
          <a:ext cx="6523672" cy="2414109"/>
        </p:xfrm>
        <a:graphic>
          <a:graphicData uri="http://schemas.openxmlformats.org/drawingml/2006/table">
            <a:tbl>
              <a:tblPr>
                <a:tableStyleId>{2D5ABB26-0587-4C30-8999-92F81FD0307C}</a:tableStyleId>
              </a:tblPr>
              <a:tblGrid>
                <a:gridCol w="691250">
                  <a:extLst>
                    <a:ext uri="{9D8B030D-6E8A-4147-A177-3AD203B41FA5}">
                      <a16:colId xmlns:a16="http://schemas.microsoft.com/office/drawing/2014/main" val="1848426137"/>
                    </a:ext>
                  </a:extLst>
                </a:gridCol>
                <a:gridCol w="2721797">
                  <a:extLst>
                    <a:ext uri="{9D8B030D-6E8A-4147-A177-3AD203B41FA5}">
                      <a16:colId xmlns:a16="http://schemas.microsoft.com/office/drawing/2014/main" val="3151091553"/>
                    </a:ext>
                  </a:extLst>
                </a:gridCol>
                <a:gridCol w="1036875">
                  <a:extLst>
                    <a:ext uri="{9D8B030D-6E8A-4147-A177-3AD203B41FA5}">
                      <a16:colId xmlns:a16="http://schemas.microsoft.com/office/drawing/2014/main" val="3223517609"/>
                    </a:ext>
                  </a:extLst>
                </a:gridCol>
                <a:gridCol w="1036875">
                  <a:extLst>
                    <a:ext uri="{9D8B030D-6E8A-4147-A177-3AD203B41FA5}">
                      <a16:colId xmlns:a16="http://schemas.microsoft.com/office/drawing/2014/main" val="3180236244"/>
                    </a:ext>
                  </a:extLst>
                </a:gridCol>
                <a:gridCol w="1036875">
                  <a:extLst>
                    <a:ext uri="{9D8B030D-6E8A-4147-A177-3AD203B41FA5}">
                      <a16:colId xmlns:a16="http://schemas.microsoft.com/office/drawing/2014/main" val="694266865"/>
                    </a:ext>
                  </a:extLst>
                </a:gridCol>
              </a:tblGrid>
              <a:tr h="248397">
                <a:tc>
                  <a:txBody>
                    <a:bodyPr/>
                    <a:lstStyle/>
                    <a:p>
                      <a:pPr algn="ctr" fontAlgn="ctr"/>
                      <a:r>
                        <a:rPr lang="en-US" sz="1200" u="none" strike="noStrike">
                          <a:effectLst/>
                        </a:rPr>
                        <a:t>No</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Variables Included</a:t>
                      </a:r>
                      <a:endParaRPr lang="en-US" sz="1200" b="0" i="0" u="none" strike="noStrike">
                        <a:solidFill>
                          <a:srgbClr val="000000"/>
                        </a:solidFill>
                        <a:effectLst/>
                        <a:latin typeface="Tw Cen MT" panose="020B0602020104020603" pitchFamily="34" charset="0"/>
                      </a:endParaRPr>
                    </a:p>
                  </a:txBody>
                  <a:tcPr marL="5715" marR="5715" marT="5715" marB="0" anchor="ctr">
                    <a:lnT w="381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Method</a:t>
                      </a:r>
                      <a:endParaRPr lang="en-US" sz="1200" b="0" i="0" u="none" strike="noStrike">
                        <a:solidFill>
                          <a:srgbClr val="000000"/>
                        </a:solidFill>
                        <a:effectLst/>
                        <a:latin typeface="Tw Cen MT" panose="020B0602020104020603" pitchFamily="34" charset="0"/>
                      </a:endParaRPr>
                    </a:p>
                  </a:txBody>
                  <a:tcPr marL="5715" marR="5715" marT="5715" marB="0" anchor="ctr">
                    <a:lnT w="381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Accuracy</a:t>
                      </a:r>
                      <a:endParaRPr lang="en-US" sz="1200" b="0" i="0" u="none" strike="noStrike">
                        <a:solidFill>
                          <a:srgbClr val="000000"/>
                        </a:solidFill>
                        <a:effectLst/>
                        <a:latin typeface="Tw Cen MT" panose="020B0602020104020603" pitchFamily="34" charset="0"/>
                      </a:endParaRPr>
                    </a:p>
                  </a:txBody>
                  <a:tcPr marL="5715" marR="5715" marT="5715" marB="0" anchor="ctr">
                    <a:lnT w="381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Sensitivity</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812361031"/>
                  </a:ext>
                </a:extLst>
              </a:tr>
              <a:tr h="248397">
                <a:tc>
                  <a:txBody>
                    <a:bodyPr/>
                    <a:lstStyle/>
                    <a:p>
                      <a:pPr algn="ctr" fontAlgn="ctr"/>
                      <a:r>
                        <a:rPr lang="en-US" sz="1200" u="none" strike="noStrike">
                          <a:effectLst/>
                        </a:rPr>
                        <a:t>1</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nn-NO" sz="1200"/>
                        <a:t>glu, bmi, ped, age</a:t>
                      </a:r>
                      <a:endParaRPr lang="en-US" sz="1200" u="none" strike="noStrike" kern="1200">
                        <a:solidFill>
                          <a:schemeClr val="tx1"/>
                        </a:solidFill>
                        <a:effectLst/>
                        <a:latin typeface="+mn-lt"/>
                        <a:ea typeface="+mn-ea"/>
                        <a:cs typeface="+mn-cs"/>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algn="ctr" defTabSz="914400" rtl="0" eaLnBrk="1" fontAlgn="ctr" latinLnBrk="0" hangingPunct="1"/>
                      <a:r>
                        <a:rPr lang="en-US" sz="1200" u="none" strike="noStrike" kern="1200">
                          <a:solidFill>
                            <a:schemeClr val="tx1"/>
                          </a:solidFill>
                          <a:effectLst/>
                          <a:latin typeface="+mn-lt"/>
                          <a:ea typeface="+mn-ea"/>
                          <a:cs typeface="+mn-cs"/>
                        </a:rPr>
                        <a:t>Logistic Reg</a:t>
                      </a: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a:t>74.63%</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kern="1200">
                          <a:solidFill>
                            <a:schemeClr val="tx1"/>
                          </a:solidFill>
                          <a:effectLst/>
                          <a:latin typeface="+mn-lt"/>
                          <a:ea typeface="+mn-ea"/>
                          <a:cs typeface="+mn-cs"/>
                        </a:rPr>
                        <a:t>59.10%</a:t>
                      </a: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590383733"/>
                  </a:ext>
                </a:extLst>
              </a:tr>
              <a:tr h="248397">
                <a:tc>
                  <a:txBody>
                    <a:bodyPr/>
                    <a:lstStyle/>
                    <a:p>
                      <a:pPr algn="ctr" fontAlgn="ctr"/>
                      <a:r>
                        <a:rPr lang="en-US" sz="1200" u="none" strike="noStrike">
                          <a:effectLst/>
                        </a:rPr>
                        <a:t>2</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dirty="0"/>
                        <a:t>glu, bmi, ped, age </a:t>
                      </a:r>
                      <a:r>
                        <a:rPr lang="en-US" sz="1200" dirty="0" err="1"/>
                        <a:t>preg</a:t>
                      </a:r>
                      <a:endParaRPr lang="en-US" sz="1200" b="0" i="0" u="none" strike="noStrike" dirty="0">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kern="1200">
                          <a:solidFill>
                            <a:schemeClr val="tx1"/>
                          </a:solidFill>
                          <a:effectLst/>
                          <a:latin typeface="+mn-lt"/>
                          <a:ea typeface="+mn-ea"/>
                          <a:cs typeface="+mn-cs"/>
                        </a:rPr>
                        <a:t>Forward Reg</a:t>
                      </a: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a:t>74.63%</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kern="1200">
                          <a:solidFill>
                            <a:schemeClr val="tx1"/>
                          </a:solidFill>
                          <a:effectLst/>
                          <a:latin typeface="+mn-lt"/>
                          <a:ea typeface="+mn-ea"/>
                          <a:cs typeface="+mn-cs"/>
                        </a:rPr>
                        <a:t>59.10%</a:t>
                      </a: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845145432"/>
                  </a:ext>
                </a:extLst>
              </a:tr>
              <a:tr h="248397">
                <a:tc>
                  <a:txBody>
                    <a:bodyPr/>
                    <a:lstStyle/>
                    <a:p>
                      <a:pPr algn="ctr" fontAlgn="ctr"/>
                      <a:r>
                        <a:rPr lang="en-US" sz="1200" u="none" strike="noStrike">
                          <a:effectLst/>
                        </a:rPr>
                        <a:t>3</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dirty="0"/>
                        <a:t>glu, bmi, ped, age </a:t>
                      </a:r>
                      <a:r>
                        <a:rPr lang="en-US" sz="1200" dirty="0" err="1"/>
                        <a:t>preg</a:t>
                      </a:r>
                      <a:endParaRPr lang="en-US" sz="1200" dirty="0"/>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algn="ctr" defTabSz="914400" rtl="0" eaLnBrk="1" fontAlgn="ctr" latinLnBrk="0" hangingPunct="1"/>
                      <a:r>
                        <a:rPr lang="en-US" altLang="zh-CN" sz="1200" u="none" strike="noStrike" kern="1200">
                          <a:solidFill>
                            <a:schemeClr val="tx1"/>
                          </a:solidFill>
                          <a:effectLst/>
                          <a:latin typeface="+mn-lt"/>
                          <a:ea typeface="+mn-ea"/>
                          <a:cs typeface="+mn-cs"/>
                        </a:rPr>
                        <a:t>Backword Reg</a:t>
                      </a:r>
                      <a:endParaRPr lang="en-US" sz="1200" u="none" strike="noStrike" kern="1200">
                        <a:solidFill>
                          <a:schemeClr val="tx1"/>
                        </a:solidFill>
                        <a:effectLst/>
                        <a:latin typeface="+mn-lt"/>
                        <a:ea typeface="+mn-ea"/>
                        <a:cs typeface="+mn-cs"/>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a:t>74.63%</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kern="1200">
                          <a:solidFill>
                            <a:schemeClr val="tx1"/>
                          </a:solidFill>
                          <a:effectLst/>
                          <a:latin typeface="+mn-lt"/>
                          <a:ea typeface="+mn-ea"/>
                          <a:cs typeface="+mn-cs"/>
                        </a:rPr>
                        <a:t>59.10%</a:t>
                      </a: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291859324"/>
                  </a:ext>
                </a:extLst>
              </a:tr>
              <a:tr h="248397">
                <a:tc>
                  <a:txBody>
                    <a:bodyPr/>
                    <a:lstStyle/>
                    <a:p>
                      <a:pPr algn="ctr" fontAlgn="ctr"/>
                      <a:r>
                        <a:rPr lang="en-US" sz="1200" u="none" strike="noStrike">
                          <a:effectLst/>
                        </a:rPr>
                        <a:t>4</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nn-NO" sz="1200" u="none" strike="noStrike">
                          <a:effectLst/>
                        </a:rPr>
                        <a:t>npreg,  glu,  bp, skin, bmi, ped, age</a:t>
                      </a:r>
                      <a:endParaRPr lang="nn-NO"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LDA</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73.13%</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54.54%</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29938691"/>
                  </a:ext>
                </a:extLst>
              </a:tr>
              <a:tr h="248397">
                <a:tc>
                  <a:txBody>
                    <a:bodyPr/>
                    <a:lstStyle/>
                    <a:p>
                      <a:pPr algn="ctr" fontAlgn="ctr"/>
                      <a:r>
                        <a:rPr lang="en-US" sz="1200" u="none" strike="noStrike">
                          <a:effectLst/>
                        </a:rPr>
                        <a:t>5</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nn-NO" sz="1200" u="none" strike="noStrike">
                          <a:effectLst/>
                        </a:rPr>
                        <a:t>glu, bp, skin, bmi, ped</a:t>
                      </a:r>
                      <a:endParaRPr lang="nn-NO"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LDA</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79.10%</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54.54%</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077074488"/>
                  </a:ext>
                </a:extLst>
              </a:tr>
              <a:tr h="426933">
                <a:tc>
                  <a:txBody>
                    <a:bodyPr/>
                    <a:lstStyle/>
                    <a:p>
                      <a:pPr algn="ctr" fontAlgn="ctr"/>
                      <a:r>
                        <a:rPr lang="en-US" sz="1200" u="none" strike="noStrike">
                          <a:effectLst/>
                        </a:rPr>
                        <a:t>6</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u="none" strike="noStrike" dirty="0">
                          <a:effectLst/>
                        </a:rPr>
                        <a:t>glu, bp, skin, bmi, ped</a:t>
                      </a:r>
                      <a:br>
                        <a:rPr lang="en-US" sz="1200" u="none" strike="noStrike" dirty="0">
                          <a:effectLst/>
                        </a:rPr>
                      </a:br>
                      <a:r>
                        <a:rPr lang="en-US" sz="1200" u="none" strike="noStrike" dirty="0">
                          <a:effectLst/>
                        </a:rPr>
                        <a:t>Posterior Prob Threshold = 0.25</a:t>
                      </a:r>
                      <a:endParaRPr lang="en-US" sz="1200" b="0" i="0" u="none" strike="noStrike" dirty="0">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LDA</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76.12%</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72.72%</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050508844"/>
                  </a:ext>
                </a:extLst>
              </a:tr>
              <a:tr h="248397">
                <a:tc>
                  <a:txBody>
                    <a:bodyPr/>
                    <a:lstStyle/>
                    <a:p>
                      <a:pPr algn="ctr" fontAlgn="ctr"/>
                      <a:r>
                        <a:rPr lang="en-US" sz="1200" u="none" strike="noStrike">
                          <a:effectLst/>
                        </a:rPr>
                        <a:t>7</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nn-NO" sz="1200" u="none" strike="noStrike">
                          <a:effectLst/>
                        </a:rPr>
                        <a:t>glu, bp, skin, bmi, ped</a:t>
                      </a:r>
                      <a:endParaRPr lang="nn-NO"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QDA</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79.10%</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u="none" strike="noStrike">
                          <a:effectLst/>
                        </a:rPr>
                        <a:t>63.63%</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681517172"/>
                  </a:ext>
                </a:extLst>
              </a:tr>
              <a:tr h="248397">
                <a:tc>
                  <a:txBody>
                    <a:bodyPr/>
                    <a:lstStyle/>
                    <a:p>
                      <a:pPr algn="ctr" fontAlgn="ctr"/>
                      <a:r>
                        <a:rPr lang="en-US" sz="1200" u="none" strike="noStrike">
                          <a:effectLst/>
                        </a:rPr>
                        <a:t>8</a:t>
                      </a:r>
                      <a:endParaRPr lang="en-US" sz="1200" b="0" i="0" u="none" strike="noStrike">
                        <a:solidFill>
                          <a:srgbClr val="000000"/>
                        </a:solidFill>
                        <a:effectLst/>
                        <a:latin typeface="Tw Cen MT" panose="020B0602020104020603" pitchFamily="34" charset="0"/>
                      </a:endParaRPr>
                    </a:p>
                  </a:txBody>
                  <a:tcPr marL="5715" marR="5715" marT="5715" marB="0" anchor="ctr">
                    <a:lnL w="38100" cap="flat" cmpd="sng" algn="ctr">
                      <a:solidFill>
                        <a:schemeClr val="tx1"/>
                      </a:solidFill>
                      <a:prstDash val="solid"/>
                      <a:round/>
                      <a:headEnd type="none" w="med" len="med"/>
                      <a:tailEnd type="none" w="med" len="med"/>
                    </a:lnL>
                    <a:lnT w="63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rPr>
                        <a:t>glu, bmi *</a:t>
                      </a:r>
                      <a:endParaRPr lang="en-US" sz="1200" b="0" i="0" u="none" strike="noStrike" dirty="0">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rPr>
                        <a:t>K-NN</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rPr>
                        <a:t>83.58%</a:t>
                      </a:r>
                      <a:endParaRPr lang="en-US" sz="1200" b="0" i="0" u="none" strike="noStrike">
                        <a:solidFill>
                          <a:srgbClr val="000000"/>
                        </a:solidFill>
                        <a:effectLst/>
                        <a:latin typeface="Tw Cen MT" panose="020B0602020104020603" pitchFamily="34" charset="0"/>
                      </a:endParaRPr>
                    </a:p>
                  </a:txBody>
                  <a:tcPr marL="5715" marR="5715" marT="5715" marB="0" anchor="ctr">
                    <a:lnT w="63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rPr>
                        <a:t>92.31%</a:t>
                      </a:r>
                      <a:endParaRPr lang="en-US" sz="1200" b="0" i="0" u="none" strike="noStrike">
                        <a:solidFill>
                          <a:srgbClr val="000000"/>
                        </a:solidFill>
                        <a:effectLst/>
                        <a:latin typeface="Tw Cen MT" panose="020B0602020104020603" pitchFamily="34" charset="0"/>
                      </a:endParaRPr>
                    </a:p>
                  </a:txBody>
                  <a:tcPr marL="5715" marR="5715" marT="5715" marB="0" anchor="ctr">
                    <a:lnR w="381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464417"/>
                  </a:ext>
                </a:extLst>
              </a:tr>
            </a:tbl>
          </a:graphicData>
        </a:graphic>
      </p:graphicFrame>
      <p:sp>
        <p:nvSpPr>
          <p:cNvPr id="11" name="Content Placeholder 2">
            <a:extLst>
              <a:ext uri="{FF2B5EF4-FFF2-40B4-BE49-F238E27FC236}">
                <a16:creationId xmlns:a16="http://schemas.microsoft.com/office/drawing/2014/main" id="{A49CF5E9-47B7-40C8-B3B4-8F4332181665}"/>
              </a:ext>
            </a:extLst>
          </p:cNvPr>
          <p:cNvSpPr>
            <a:spLocks noGrp="1"/>
          </p:cNvSpPr>
          <p:nvPr>
            <p:ph idx="1"/>
          </p:nvPr>
        </p:nvSpPr>
        <p:spPr>
          <a:xfrm>
            <a:off x="480061" y="4636055"/>
            <a:ext cx="7578089" cy="1061745"/>
          </a:xfrm>
        </p:spPr>
        <p:txBody>
          <a:bodyPr>
            <a:normAutofit fontScale="92500"/>
          </a:bodyPr>
          <a:lstStyle/>
          <a:p>
            <a:pPr lvl="7"/>
            <a:r>
              <a:rPr lang="zh-CN" altLang="en-US" sz="900"/>
              <a:t>*</a:t>
            </a:r>
            <a:r>
              <a:rPr lang="en-US" altLang="zh-CN" sz="900"/>
              <a:t>There are 4 best KNN models with different variables, here is only one of them</a:t>
            </a:r>
            <a:endParaRPr lang="en-US" sz="900"/>
          </a:p>
          <a:p>
            <a:pPr algn="ctr"/>
            <a:r>
              <a:rPr lang="en-US"/>
              <a:t>Obviously, our champion is K-Nearest Neighbors Model</a:t>
            </a:r>
          </a:p>
          <a:p>
            <a:pPr algn="ctr"/>
            <a:r>
              <a:rPr lang="en-US"/>
              <a:t>With an Accuracy of 83.58% and a Sensitivity of 92.31%</a:t>
            </a:r>
          </a:p>
        </p:txBody>
      </p:sp>
    </p:spTree>
    <p:extLst>
      <p:ext uri="{BB962C8B-B14F-4D97-AF65-F5344CB8AC3E}">
        <p14:creationId xmlns:p14="http://schemas.microsoft.com/office/powerpoint/2010/main" val="231890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251175" y="1023900"/>
            <a:ext cx="8520600" cy="572700"/>
          </a:xfrm>
          <a:prstGeom prst="rect">
            <a:avLst/>
          </a:prstGeom>
        </p:spPr>
        <p:txBody>
          <a:bodyPr spcFirstLastPara="1" vert="horz" wrap="square" lIns="91425" tIns="91425" rIns="91425" bIns="91425" rtlCol="0" anchor="t" anchorCtr="0">
            <a:normAutofit/>
          </a:bodyPr>
          <a:lstStyle/>
          <a:p>
            <a:pPr>
              <a:buSzPts val="990"/>
            </a:pPr>
            <a:r>
              <a:rPr lang="en-GB" sz="2320" b="1">
                <a:solidFill>
                  <a:srgbClr val="0B5394"/>
                </a:solidFill>
              </a:rPr>
              <a:t>Final Findings</a:t>
            </a:r>
            <a:endParaRPr sz="2320" b="1">
              <a:solidFill>
                <a:srgbClr val="0B5394"/>
              </a:solidFill>
            </a:endParaRPr>
          </a:p>
        </p:txBody>
      </p:sp>
      <p:sp>
        <p:nvSpPr>
          <p:cNvPr id="214" name="Google Shape;214;p37"/>
          <p:cNvSpPr txBox="1">
            <a:spLocks noGrp="1"/>
          </p:cNvSpPr>
          <p:nvPr>
            <p:ph type="body" idx="1"/>
          </p:nvPr>
        </p:nvSpPr>
        <p:spPr>
          <a:xfrm>
            <a:off x="311700" y="1596600"/>
            <a:ext cx="8520600" cy="4246800"/>
          </a:xfrm>
          <a:prstGeom prst="rect">
            <a:avLst/>
          </a:prstGeom>
        </p:spPr>
        <p:txBody>
          <a:bodyPr spcFirstLastPara="1" vert="horz" wrap="square" lIns="91425" tIns="91425" rIns="91425" bIns="91425" rtlCol="0" anchor="t" anchorCtr="0">
            <a:normAutofit/>
          </a:bodyPr>
          <a:lstStyle/>
          <a:p>
            <a:pPr marL="0" indent="0">
              <a:buNone/>
            </a:pPr>
            <a:r>
              <a:rPr lang="en-GB" sz="1400">
                <a:solidFill>
                  <a:schemeClr val="dk1"/>
                </a:solidFill>
              </a:rPr>
              <a:t>On comparing the accuracies of all the model, we find that the QDA model has the highest accuracy considering all the attributes with reference to Type i.e., weather a woman has Diabetes or not come out to be </a:t>
            </a:r>
            <a:r>
              <a:rPr lang="en-GB" sz="1400" b="1">
                <a:solidFill>
                  <a:schemeClr val="dk1"/>
                </a:solidFill>
              </a:rPr>
              <a:t>80.72%.</a:t>
            </a:r>
            <a:endParaRPr sz="1400" b="1">
              <a:solidFill>
                <a:schemeClr val="dk1"/>
              </a:solidFill>
            </a:endParaRPr>
          </a:p>
          <a:p>
            <a:pPr marL="0" indent="0">
              <a:spcBef>
                <a:spcPts val="1200"/>
              </a:spcBef>
              <a:buClr>
                <a:schemeClr val="dk1"/>
              </a:buClr>
              <a:buSzPts val="1100"/>
              <a:buNone/>
            </a:pPr>
            <a:r>
              <a:rPr lang="en-GB" sz="1400">
                <a:solidFill>
                  <a:schemeClr val="dk1"/>
                </a:solidFill>
              </a:rPr>
              <a:t>From here, we can conclude that the best model to predict the Pima.te dataset is the QDA i.e. </a:t>
            </a:r>
            <a:r>
              <a:rPr lang="en-GB" sz="1400" b="1">
                <a:solidFill>
                  <a:schemeClr val="dk1"/>
                </a:solidFill>
              </a:rPr>
              <a:t>Quadratic Discriminant Model.</a:t>
            </a:r>
            <a:endParaRPr sz="1400" b="1">
              <a:solidFill>
                <a:schemeClr val="dk1"/>
              </a:solidFill>
            </a:endParaRPr>
          </a:p>
          <a:p>
            <a:pPr marL="0" indent="0">
              <a:spcBef>
                <a:spcPts val="1200"/>
              </a:spcBef>
              <a:buNone/>
            </a:pPr>
            <a:endParaRPr sz="1500"/>
          </a:p>
          <a:p>
            <a:pPr marL="0" indent="0">
              <a:spcBef>
                <a:spcPts val="1200"/>
              </a:spcBef>
              <a:buNone/>
            </a:pPr>
            <a:endParaRPr sz="1500"/>
          </a:p>
          <a:p>
            <a:pPr marL="0" indent="0">
              <a:spcBef>
                <a:spcPts val="1200"/>
              </a:spcBef>
              <a:buNone/>
            </a:pPr>
            <a:endParaRPr sz="1500"/>
          </a:p>
          <a:p>
            <a:pPr marL="0" indent="0">
              <a:spcBef>
                <a:spcPts val="1200"/>
              </a:spcBef>
              <a:spcAft>
                <a:spcPts val="1200"/>
              </a:spcAft>
              <a:buNone/>
            </a:pPr>
            <a:endParaRPr sz="1500"/>
          </a:p>
        </p:txBody>
      </p:sp>
      <p:graphicFrame>
        <p:nvGraphicFramePr>
          <p:cNvPr id="215" name="Google Shape;215;p37"/>
          <p:cNvGraphicFramePr/>
          <p:nvPr/>
        </p:nvGraphicFramePr>
        <p:xfrm>
          <a:off x="2525825" y="2969525"/>
          <a:ext cx="4419200" cy="3200190"/>
        </p:xfrm>
        <a:graphic>
          <a:graphicData uri="http://schemas.openxmlformats.org/drawingml/2006/table">
            <a:tbl>
              <a:tblPr>
                <a:noFill/>
              </a:tblPr>
              <a:tblGrid>
                <a:gridCol w="2209600">
                  <a:extLst>
                    <a:ext uri="{9D8B030D-6E8A-4147-A177-3AD203B41FA5}">
                      <a16:colId xmlns:a16="http://schemas.microsoft.com/office/drawing/2014/main" val="20000"/>
                    </a:ext>
                  </a:extLst>
                </a:gridCol>
                <a:gridCol w="2209600">
                  <a:extLst>
                    <a:ext uri="{9D8B030D-6E8A-4147-A177-3AD203B41FA5}">
                      <a16:colId xmlns:a16="http://schemas.microsoft.com/office/drawing/2014/main" val="20001"/>
                    </a:ext>
                  </a:extLst>
                </a:gridCol>
              </a:tblGrid>
              <a:tr h="408300">
                <a:tc>
                  <a:txBody>
                    <a:bodyPr/>
                    <a:lstStyle/>
                    <a:p>
                      <a:pPr marL="0" lvl="0" indent="0" algn="l" rtl="0">
                        <a:spcBef>
                          <a:spcPts val="0"/>
                        </a:spcBef>
                        <a:spcAft>
                          <a:spcPts val="0"/>
                        </a:spcAft>
                        <a:buNone/>
                      </a:pPr>
                      <a:r>
                        <a:rPr lang="en-GB" u="sng">
                          <a:solidFill>
                            <a:srgbClr val="333333"/>
                          </a:solidFill>
                        </a:rPr>
                        <a:t>Model </a:t>
                      </a:r>
                      <a:endParaRPr u="sng">
                        <a:solidFill>
                          <a:srgbClr val="333333"/>
                        </a:solidFill>
                      </a:endParaRPr>
                    </a:p>
                  </a:txBody>
                  <a:tcPr marL="91425" marR="91425" marT="91425" marB="91425"/>
                </a:tc>
                <a:tc>
                  <a:txBody>
                    <a:bodyPr/>
                    <a:lstStyle/>
                    <a:p>
                      <a:pPr marL="0" lvl="0" indent="0" algn="l" rtl="0">
                        <a:spcBef>
                          <a:spcPts val="0"/>
                        </a:spcBef>
                        <a:spcAft>
                          <a:spcPts val="0"/>
                        </a:spcAft>
                        <a:buNone/>
                      </a:pPr>
                      <a:r>
                        <a:rPr lang="en-GB" u="sng">
                          <a:solidFill>
                            <a:srgbClr val="333333"/>
                          </a:solidFill>
                        </a:rPr>
                        <a:t>Accuracy</a:t>
                      </a:r>
                      <a:endParaRPr u="sng">
                        <a:solidFill>
                          <a:srgbClr val="333333"/>
                        </a:solidFill>
                      </a:endParaRPr>
                    </a:p>
                  </a:txBody>
                  <a:tcPr marL="91425" marR="91425" marT="91425" marB="91425"/>
                </a:tc>
                <a:extLst>
                  <a:ext uri="{0D108BD9-81ED-4DB2-BD59-A6C34878D82A}">
                    <a16:rowId xmlns:a16="http://schemas.microsoft.com/office/drawing/2014/main" val="10000"/>
                  </a:ext>
                </a:extLst>
              </a:tr>
              <a:tr h="269125">
                <a:tc>
                  <a:txBody>
                    <a:bodyPr/>
                    <a:lstStyle/>
                    <a:p>
                      <a:pPr marL="0" lvl="0" indent="0" algn="l" rtl="0">
                        <a:spcBef>
                          <a:spcPts val="0"/>
                        </a:spcBef>
                        <a:spcAft>
                          <a:spcPts val="0"/>
                        </a:spcAft>
                        <a:buNone/>
                      </a:pPr>
                      <a:r>
                        <a:rPr lang="en-GB">
                          <a:solidFill>
                            <a:schemeClr val="dk1"/>
                          </a:solidFill>
                        </a:rPr>
                        <a:t>GLD 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76.11 %</a:t>
                      </a:r>
                      <a:endParaRPr>
                        <a:solidFill>
                          <a:schemeClr val="dk1"/>
                        </a:solidFill>
                      </a:endParaRPr>
                    </a:p>
                  </a:txBody>
                  <a:tcPr marL="91425" marR="91425" marT="91425" marB="91425"/>
                </a:tc>
                <a:extLst>
                  <a:ext uri="{0D108BD9-81ED-4DB2-BD59-A6C34878D82A}">
                    <a16:rowId xmlns:a16="http://schemas.microsoft.com/office/drawing/2014/main" val="10001"/>
                  </a:ext>
                </a:extLst>
              </a:tr>
              <a:tr h="269125">
                <a:tc>
                  <a:txBody>
                    <a:bodyPr/>
                    <a:lstStyle/>
                    <a:p>
                      <a:pPr marL="0" lvl="0" indent="0" algn="l" rtl="0">
                        <a:spcBef>
                          <a:spcPts val="0"/>
                        </a:spcBef>
                        <a:spcAft>
                          <a:spcPts val="0"/>
                        </a:spcAft>
                        <a:buNone/>
                      </a:pPr>
                      <a:r>
                        <a:rPr lang="en-GB">
                          <a:solidFill>
                            <a:schemeClr val="dk1"/>
                          </a:solidFill>
                        </a:rPr>
                        <a:t>GLD 2</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73.13 %</a:t>
                      </a:r>
                      <a:endParaRPr>
                        <a:solidFill>
                          <a:schemeClr val="dk1"/>
                        </a:solidFill>
                      </a:endParaRPr>
                    </a:p>
                  </a:txBody>
                  <a:tcPr marL="91425" marR="91425" marT="91425" marB="91425"/>
                </a:tc>
                <a:extLst>
                  <a:ext uri="{0D108BD9-81ED-4DB2-BD59-A6C34878D82A}">
                    <a16:rowId xmlns:a16="http://schemas.microsoft.com/office/drawing/2014/main" val="10002"/>
                  </a:ext>
                </a:extLst>
              </a:tr>
              <a:tr h="269125">
                <a:tc>
                  <a:txBody>
                    <a:bodyPr/>
                    <a:lstStyle/>
                    <a:p>
                      <a:pPr marL="0" lvl="0" indent="0" algn="l" rtl="0">
                        <a:spcBef>
                          <a:spcPts val="0"/>
                        </a:spcBef>
                        <a:spcAft>
                          <a:spcPts val="0"/>
                        </a:spcAft>
                        <a:buNone/>
                      </a:pPr>
                      <a:r>
                        <a:rPr lang="en-GB">
                          <a:solidFill>
                            <a:schemeClr val="dk1"/>
                          </a:solidFill>
                        </a:rPr>
                        <a:t>LDA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74.63 %</a:t>
                      </a:r>
                      <a:endParaRPr>
                        <a:solidFill>
                          <a:schemeClr val="dk1"/>
                        </a:solidFill>
                      </a:endParaRPr>
                    </a:p>
                  </a:txBody>
                  <a:tcPr marL="91425" marR="91425" marT="91425" marB="91425"/>
                </a:tc>
                <a:extLst>
                  <a:ext uri="{0D108BD9-81ED-4DB2-BD59-A6C34878D82A}">
                    <a16:rowId xmlns:a16="http://schemas.microsoft.com/office/drawing/2014/main" val="10003"/>
                  </a:ext>
                </a:extLst>
              </a:tr>
              <a:tr h="269125">
                <a:tc>
                  <a:txBody>
                    <a:bodyPr/>
                    <a:lstStyle/>
                    <a:p>
                      <a:pPr marL="0" lvl="0" indent="0" algn="l" rtl="0">
                        <a:spcBef>
                          <a:spcPts val="0"/>
                        </a:spcBef>
                        <a:spcAft>
                          <a:spcPts val="0"/>
                        </a:spcAft>
                        <a:buNone/>
                      </a:pPr>
                      <a:r>
                        <a:rPr lang="en-GB" b="1">
                          <a:solidFill>
                            <a:schemeClr val="dk1"/>
                          </a:solidFill>
                        </a:rPr>
                        <a:t>QDA</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GB" b="1">
                          <a:solidFill>
                            <a:schemeClr val="dk1"/>
                          </a:solidFill>
                        </a:rPr>
                        <a:t>80.72 %</a:t>
                      </a:r>
                      <a:endParaRPr b="1">
                        <a:solidFill>
                          <a:schemeClr val="dk1"/>
                        </a:solidFill>
                      </a:endParaRPr>
                    </a:p>
                  </a:txBody>
                  <a:tcPr marL="91425" marR="91425" marT="91425" marB="91425"/>
                </a:tc>
                <a:extLst>
                  <a:ext uri="{0D108BD9-81ED-4DB2-BD59-A6C34878D82A}">
                    <a16:rowId xmlns:a16="http://schemas.microsoft.com/office/drawing/2014/main" val="10004"/>
                  </a:ext>
                </a:extLst>
              </a:tr>
              <a:tr h="269125">
                <a:tc>
                  <a:txBody>
                    <a:bodyPr/>
                    <a:lstStyle/>
                    <a:p>
                      <a:pPr marL="0" lvl="0" indent="0" algn="l" rtl="0">
                        <a:spcBef>
                          <a:spcPts val="0"/>
                        </a:spcBef>
                        <a:spcAft>
                          <a:spcPts val="0"/>
                        </a:spcAft>
                        <a:buNone/>
                      </a:pPr>
                      <a:r>
                        <a:rPr lang="en-GB">
                          <a:solidFill>
                            <a:schemeClr val="dk1"/>
                          </a:solidFill>
                        </a:rPr>
                        <a:t>KNN 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71.64 %</a:t>
                      </a:r>
                      <a:endParaRPr>
                        <a:solidFill>
                          <a:schemeClr val="dk1"/>
                        </a:solidFill>
                      </a:endParaRPr>
                    </a:p>
                  </a:txBody>
                  <a:tcPr marL="91425" marR="91425" marT="91425" marB="91425"/>
                </a:tc>
                <a:extLst>
                  <a:ext uri="{0D108BD9-81ED-4DB2-BD59-A6C34878D82A}">
                    <a16:rowId xmlns:a16="http://schemas.microsoft.com/office/drawing/2014/main" val="10005"/>
                  </a:ext>
                </a:extLst>
              </a:tr>
              <a:tr h="269125">
                <a:tc>
                  <a:txBody>
                    <a:bodyPr/>
                    <a:lstStyle/>
                    <a:p>
                      <a:pPr marL="0" lvl="0" indent="0" algn="l" rtl="0">
                        <a:spcBef>
                          <a:spcPts val="0"/>
                        </a:spcBef>
                        <a:spcAft>
                          <a:spcPts val="0"/>
                        </a:spcAft>
                        <a:buNone/>
                      </a:pPr>
                      <a:r>
                        <a:rPr lang="en-GB">
                          <a:solidFill>
                            <a:schemeClr val="dk1"/>
                          </a:solidFill>
                        </a:rPr>
                        <a:t>KNN 2</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74.62 %</a:t>
                      </a:r>
                      <a:endParaRPr>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390739" y="199973"/>
            <a:ext cx="9144000" cy="1524874"/>
          </a:xfrm>
        </p:spPr>
        <p:txBody>
          <a:bodyPr anchor="ctr">
            <a:normAutofit/>
          </a:bodyPr>
          <a:lstStyle/>
          <a:p>
            <a:r>
              <a:rPr lang="en-US" dirty="0">
                <a:solidFill>
                  <a:schemeClr val="accent2"/>
                </a:solidFill>
                <a:latin typeface="Calibri" panose="020F0502020204030204" pitchFamily="34" charset="0"/>
                <a:cs typeface="Calibri" panose="020F0502020204030204" pitchFamily="34" charset="0"/>
              </a:rPr>
              <a:t>Moderate Accuracy range from 70% to 81%</a:t>
            </a:r>
          </a:p>
        </p:txBody>
      </p:sp>
      <p:sp>
        <p:nvSpPr>
          <p:cNvPr id="5" name="TextBox 4"/>
          <p:cNvSpPr txBox="1"/>
          <p:nvPr/>
        </p:nvSpPr>
        <p:spPr>
          <a:xfrm>
            <a:off x="6517785" y="15307"/>
            <a:ext cx="2057038" cy="369332"/>
          </a:xfrm>
          <a:prstGeom prst="rect">
            <a:avLst/>
          </a:prstGeom>
          <a:noFill/>
        </p:spPr>
        <p:txBody>
          <a:bodyPr wrap="none" rtlCol="0">
            <a:spAutoFit/>
          </a:bodyPr>
          <a:lstStyle/>
          <a:p>
            <a:r>
              <a:rPr lang="en-US" b="1" dirty="0"/>
              <a:t>Metrics</a:t>
            </a:r>
            <a:r>
              <a:rPr lang="en-US" dirty="0"/>
              <a:t>: Accuracy</a:t>
            </a:r>
          </a:p>
        </p:txBody>
      </p:sp>
      <p:graphicFrame>
        <p:nvGraphicFramePr>
          <p:cNvPr id="3" name="Chart 2"/>
          <p:cNvGraphicFramePr/>
          <p:nvPr>
            <p:extLst>
              <p:ext uri="{D42A27DB-BD31-4B8C-83A1-F6EECF244321}">
                <p14:modId xmlns:p14="http://schemas.microsoft.com/office/powerpoint/2010/main" val="3360035363"/>
              </p:ext>
            </p:extLst>
          </p:nvPr>
        </p:nvGraphicFramePr>
        <p:xfrm>
          <a:off x="390740" y="1397000"/>
          <a:ext cx="5332728" cy="503706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a:extLst>
              <a:ext uri="{FF2B5EF4-FFF2-40B4-BE49-F238E27FC236}">
                <a16:creationId xmlns:a16="http://schemas.microsoft.com/office/drawing/2014/main" id="{6146762E-E008-8245-AE79-95499055AD1D}"/>
              </a:ext>
            </a:extLst>
          </p:cNvPr>
          <p:cNvSpPr>
            <a:spLocks noGrp="1"/>
          </p:cNvSpPr>
          <p:nvPr>
            <p:ph idx="1"/>
          </p:nvPr>
        </p:nvSpPr>
        <p:spPr>
          <a:xfrm>
            <a:off x="5723468" y="1581667"/>
            <a:ext cx="2851355" cy="3684814"/>
          </a:xfrm>
        </p:spPr>
        <p:txBody>
          <a:bodyPr>
            <a:noAutofit/>
          </a:bodyPr>
          <a:lstStyle/>
          <a:p>
            <a:pPr marL="1554480" lvl="7" indent="0">
              <a:buNone/>
            </a:pPr>
            <a:endParaRPr lang="en-US" sz="2000" dirty="0"/>
          </a:p>
          <a:p>
            <a:r>
              <a:rPr lang="en-US" sz="2000" dirty="0"/>
              <a:t>Teams H and K are underperforming</a:t>
            </a:r>
          </a:p>
          <a:p>
            <a:endParaRPr lang="en-US" sz="2000" dirty="0"/>
          </a:p>
          <a:p>
            <a:r>
              <a:rPr lang="en-US" sz="2000" dirty="0"/>
              <a:t>These are the average  performances:</a:t>
            </a:r>
          </a:p>
          <a:p>
            <a:pPr lvl="1"/>
            <a:r>
              <a:rPr lang="en-US" sz="1600" dirty="0"/>
              <a:t>LDA.     82%</a:t>
            </a:r>
          </a:p>
          <a:p>
            <a:pPr lvl="1"/>
            <a:r>
              <a:rPr lang="en-US" sz="1600" dirty="0"/>
              <a:t>Logistic 81%</a:t>
            </a:r>
          </a:p>
          <a:p>
            <a:pPr lvl="1"/>
            <a:r>
              <a:rPr lang="en-US" sz="1600" dirty="0"/>
              <a:t>KNN.     78%</a:t>
            </a:r>
          </a:p>
          <a:p>
            <a:pPr lvl="1"/>
            <a:r>
              <a:rPr lang="en-US" sz="1600" dirty="0"/>
              <a:t>QDA      69%</a:t>
            </a:r>
          </a:p>
          <a:p>
            <a:endParaRPr lang="en-US" sz="2000" dirty="0"/>
          </a:p>
        </p:txBody>
      </p:sp>
    </p:spTree>
    <p:extLst>
      <p:ext uri="{BB962C8B-B14F-4D97-AF65-F5344CB8AC3E}">
        <p14:creationId xmlns:p14="http://schemas.microsoft.com/office/powerpoint/2010/main" val="110673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116B90-4412-4D8C-8759-3CBE494F6AE8}"/>
              </a:ext>
            </a:extLst>
          </p:cNvPr>
          <p:cNvSpPr>
            <a:spLocks noGrp="1"/>
          </p:cNvSpPr>
          <p:nvPr>
            <p:ph type="title"/>
          </p:nvPr>
        </p:nvSpPr>
        <p:spPr>
          <a:xfrm>
            <a:off x="800100" y="251579"/>
            <a:ext cx="7543800" cy="694192"/>
          </a:xfrm>
        </p:spPr>
        <p:txBody>
          <a:bodyPr>
            <a:normAutofit fontScale="90000"/>
          </a:bodyPr>
          <a:lstStyle/>
          <a:p>
            <a:r>
              <a:rPr lang="en-US" dirty="0"/>
              <a:t>Course Planning</a:t>
            </a:r>
          </a:p>
        </p:txBody>
      </p:sp>
      <p:graphicFrame>
        <p:nvGraphicFramePr>
          <p:cNvPr id="5" name="Content Placeholder 4">
            <a:extLst>
              <a:ext uri="{FF2B5EF4-FFF2-40B4-BE49-F238E27FC236}">
                <a16:creationId xmlns:a16="http://schemas.microsoft.com/office/drawing/2014/main" id="{57593E65-234B-464D-8CDE-9702ECCF7BA8}"/>
              </a:ext>
            </a:extLst>
          </p:cNvPr>
          <p:cNvGraphicFramePr>
            <a:graphicFrameLocks noGrp="1"/>
          </p:cNvGraphicFramePr>
          <p:nvPr>
            <p:ph idx="1"/>
            <p:extLst>
              <p:ext uri="{D42A27DB-BD31-4B8C-83A1-F6EECF244321}">
                <p14:modId xmlns:p14="http://schemas.microsoft.com/office/powerpoint/2010/main" val="492435325"/>
              </p:ext>
            </p:extLst>
          </p:nvPr>
        </p:nvGraphicFramePr>
        <p:xfrm>
          <a:off x="304800" y="855937"/>
          <a:ext cx="8581292" cy="5963419"/>
        </p:xfrm>
        <a:graphic>
          <a:graphicData uri="http://schemas.openxmlformats.org/drawingml/2006/table">
            <a:tbl>
              <a:tblPr firstRow="1" firstCol="1" bandRow="1">
                <a:tableStyleId>{5C22544A-7EE6-4342-B048-85BDC9FD1C3A}</a:tableStyleId>
              </a:tblPr>
              <a:tblGrid>
                <a:gridCol w="330946">
                  <a:extLst>
                    <a:ext uri="{9D8B030D-6E8A-4147-A177-3AD203B41FA5}">
                      <a16:colId xmlns:a16="http://schemas.microsoft.com/office/drawing/2014/main" val="1891450742"/>
                    </a:ext>
                  </a:extLst>
                </a:gridCol>
                <a:gridCol w="834304">
                  <a:extLst>
                    <a:ext uri="{9D8B030D-6E8A-4147-A177-3AD203B41FA5}">
                      <a16:colId xmlns:a16="http://schemas.microsoft.com/office/drawing/2014/main" val="38775591"/>
                    </a:ext>
                  </a:extLst>
                </a:gridCol>
                <a:gridCol w="4558447">
                  <a:extLst>
                    <a:ext uri="{9D8B030D-6E8A-4147-A177-3AD203B41FA5}">
                      <a16:colId xmlns:a16="http://schemas.microsoft.com/office/drawing/2014/main" val="518451049"/>
                    </a:ext>
                  </a:extLst>
                </a:gridCol>
                <a:gridCol w="2321991">
                  <a:extLst>
                    <a:ext uri="{9D8B030D-6E8A-4147-A177-3AD203B41FA5}">
                      <a16:colId xmlns:a16="http://schemas.microsoft.com/office/drawing/2014/main" val="3094159817"/>
                    </a:ext>
                  </a:extLst>
                </a:gridCol>
                <a:gridCol w="535604">
                  <a:extLst>
                    <a:ext uri="{9D8B030D-6E8A-4147-A177-3AD203B41FA5}">
                      <a16:colId xmlns:a16="http://schemas.microsoft.com/office/drawing/2014/main" val="2956933963"/>
                    </a:ext>
                  </a:extLst>
                </a:gridCol>
              </a:tblGrid>
              <a:tr h="141210">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ea typeface="Calibri" panose="020F0502020204030204" pitchFamily="34" charset="0"/>
                          <a:cs typeface="Times New Roman" panose="02020603050405020304" pitchFamily="18" charset="0"/>
                        </a:rPr>
                        <a:t>Date</a:t>
                      </a: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Topic </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a:effectLst/>
                          <a:latin typeface="+mj-lt"/>
                        </a:rPr>
                        <a:t>Assignments</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err="1">
                          <a:effectLst/>
                          <a:latin typeface="+mj-lt"/>
                        </a:rPr>
                        <a:t>Wg</a:t>
                      </a:r>
                      <a:endParaRPr lang="en-US" sz="1400" dirty="0">
                        <a:effectLst/>
                        <a:latin typeface="+mj-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745906405"/>
                  </a:ext>
                </a:extLst>
              </a:tr>
              <a:tr h="281916">
                <a:tc>
                  <a:txBody>
                    <a:bodyPr/>
                    <a:lstStyle/>
                    <a:p>
                      <a:pPr marL="0" marR="0" algn="r">
                        <a:lnSpc>
                          <a:spcPct val="115000"/>
                        </a:lnSpc>
                        <a:spcBef>
                          <a:spcPts val="0"/>
                        </a:spcBef>
                        <a:spcAft>
                          <a:spcPts val="0"/>
                        </a:spcAft>
                      </a:pPr>
                      <a:r>
                        <a:rPr lang="en-US" sz="1400" dirty="0">
                          <a:effectLst/>
                          <a:latin typeface="+mn-lt"/>
                        </a:rPr>
                        <a:t>1</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dirty="0">
                          <a:effectLst/>
                          <a:latin typeface="+mn-lt"/>
                        </a:rPr>
                        <a:t>Introduction, Visualizations  &amp; Exploratory Data Analysis - Chapter</a:t>
                      </a:r>
                      <a:r>
                        <a:rPr lang="en-US" sz="1400" b="0" baseline="0" dirty="0">
                          <a:effectLst/>
                          <a:latin typeface="+mn-lt"/>
                        </a:rPr>
                        <a:t> 1</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tc>
                  <a:txBody>
                    <a:bodyPr/>
                    <a:lstStyle/>
                    <a:p>
                      <a:pPr algn="l">
                        <a:lnSpc>
                          <a:spcPct val="115000"/>
                        </a:lnSpc>
                      </a:pPr>
                      <a:endParaRPr lang="en-US" sz="1400" dirty="0">
                        <a:effectLst/>
                        <a:latin typeface="+mn-lt"/>
                        <a:cs typeface="Times New Roman" panose="02020603050405020304" pitchFamily="18" charset="0"/>
                      </a:endParaRPr>
                    </a:p>
                  </a:txBody>
                  <a:tcPr marL="61628" marR="61628" marT="0" marB="0" anchor="ctr"/>
                </a:tc>
                <a:tc>
                  <a:txBody>
                    <a:bodyPr/>
                    <a:lstStyle/>
                    <a:p>
                      <a:pPr marL="0" marR="0" algn="ctr">
                        <a:lnSpc>
                          <a:spcPct val="115000"/>
                        </a:lnSpc>
                        <a:spcBef>
                          <a:spcPts val="0"/>
                        </a:spcBef>
                        <a:spcAft>
                          <a:spcPts val="0"/>
                        </a:spcAft>
                      </a:pPr>
                      <a:r>
                        <a:rPr lang="en-US" sz="1400" dirty="0">
                          <a:effectLst/>
                          <a:latin typeface="+mn-lt"/>
                        </a:rPr>
                        <a:t> </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2334705323"/>
                  </a:ext>
                </a:extLst>
              </a:tr>
              <a:tr h="141210">
                <a:tc>
                  <a:txBody>
                    <a:bodyPr/>
                    <a:lstStyle/>
                    <a:p>
                      <a:pPr marL="0" marR="0" algn="r">
                        <a:lnSpc>
                          <a:spcPct val="115000"/>
                        </a:lnSpc>
                        <a:spcBef>
                          <a:spcPts val="0"/>
                        </a:spcBef>
                        <a:spcAft>
                          <a:spcPts val="0"/>
                        </a:spcAft>
                      </a:pPr>
                      <a:r>
                        <a:rPr lang="en-US" sz="1400" dirty="0">
                          <a:effectLst/>
                          <a:latin typeface="+mn-lt"/>
                        </a:rPr>
                        <a:t>2</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9/15/21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1" kern="1200" dirty="0">
                          <a:solidFill>
                            <a:srgbClr val="000000"/>
                          </a:solidFill>
                          <a:effectLst/>
                          <a:latin typeface="+mn-lt"/>
                          <a:ea typeface="Times New Roman" panose="02020603050405020304" pitchFamily="18" charset="0"/>
                          <a:cs typeface="Calibri" panose="020F0502020204030204" pitchFamily="34" charset="0"/>
                        </a:rPr>
                        <a:t>Int</a:t>
                      </a:r>
                      <a:r>
                        <a:rPr lang="en-US" sz="1400" b="0" kern="1200" dirty="0">
                          <a:solidFill>
                            <a:srgbClr val="000000"/>
                          </a:solidFill>
                          <a:effectLst/>
                          <a:latin typeface="+mn-lt"/>
                          <a:ea typeface="Times New Roman" panose="02020603050405020304" pitchFamily="18" charset="0"/>
                          <a:cs typeface="Calibri" panose="020F0502020204030204" pitchFamily="34" charset="0"/>
                        </a:rPr>
                        <a:t>roduction to  R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935628294"/>
                  </a:ext>
                </a:extLst>
              </a:tr>
              <a:tr h="141210">
                <a:tc>
                  <a:txBody>
                    <a:bodyPr/>
                    <a:lstStyle/>
                    <a:p>
                      <a:pPr marL="0" marR="0" algn="r">
                        <a:lnSpc>
                          <a:spcPct val="115000"/>
                        </a:lnSpc>
                        <a:spcBef>
                          <a:spcPts val="0"/>
                        </a:spcBef>
                        <a:spcAft>
                          <a:spcPts val="0"/>
                        </a:spcAft>
                      </a:pPr>
                      <a:r>
                        <a:rPr lang="en-US" sz="1400" b="0" dirty="0">
                          <a:effectLst/>
                          <a:latin typeface="+mn-lt"/>
                        </a:rPr>
                        <a:t>3</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9/22/21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b="0" kern="1200" dirty="0">
                          <a:solidFill>
                            <a:srgbClr val="000000"/>
                          </a:solidFill>
                          <a:effectLst/>
                          <a:latin typeface="+mn-lt"/>
                          <a:ea typeface="Times New Roman" panose="02020603050405020304" pitchFamily="18" charset="0"/>
                          <a:cs typeface="Calibri" panose="020F0502020204030204" pitchFamily="34" charset="0"/>
                        </a:rPr>
                        <a:t>Statistical Experiments</a:t>
                      </a:r>
                      <a:r>
                        <a:rPr lang="en-US" sz="1400" b="0" kern="1200" baseline="0" dirty="0">
                          <a:solidFill>
                            <a:schemeClr val="dk1"/>
                          </a:solidFill>
                          <a:effectLst/>
                          <a:latin typeface="+mn-lt"/>
                          <a:ea typeface="Calibri" panose="020F0502020204030204" pitchFamily="34" charset="0"/>
                          <a:cs typeface="Times New Roman" panose="02020603050405020304" pitchFamily="18" charset="0"/>
                        </a:rPr>
                        <a:t>         </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algn="l">
                        <a:lnSpc>
                          <a:spcPct val="115000"/>
                        </a:lnSpc>
                      </a:pPr>
                      <a:r>
                        <a:rPr lang="en-US" sz="1400" b="0" dirty="0">
                          <a:solidFill>
                            <a:schemeClr val="tx1"/>
                          </a:solidFill>
                          <a:effectLst/>
                          <a:latin typeface="+mn-lt"/>
                          <a:cs typeface="Times New Roman" panose="02020603050405020304" pitchFamily="18" charset="0"/>
                        </a:rPr>
                        <a:t>Homework #1 - EDA</a:t>
                      </a: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5%</a:t>
                      </a:r>
                    </a:p>
                  </a:txBody>
                  <a:tcPr marL="61628" marR="61628" marT="0" marB="0" anchor="ctr"/>
                </a:tc>
                <a:extLst>
                  <a:ext uri="{0D108BD9-81ED-4DB2-BD59-A6C34878D82A}">
                    <a16:rowId xmlns:a16="http://schemas.microsoft.com/office/drawing/2014/main" val="4199240085"/>
                  </a:ext>
                </a:extLst>
              </a:tr>
              <a:tr h="141210">
                <a:tc>
                  <a:txBody>
                    <a:bodyPr/>
                    <a:lstStyle/>
                    <a:p>
                      <a:pPr marL="0" marR="0" algn="r">
                        <a:lnSpc>
                          <a:spcPct val="115000"/>
                        </a:lnSpc>
                        <a:spcBef>
                          <a:spcPts val="0"/>
                        </a:spcBef>
                        <a:spcAft>
                          <a:spcPts val="0"/>
                        </a:spcAft>
                      </a:pPr>
                      <a:r>
                        <a:rPr lang="en-US" sz="1400" dirty="0">
                          <a:effectLst/>
                          <a:latin typeface="+mn-lt"/>
                        </a:rPr>
                        <a:t>4</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9/29/21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kern="1200" dirty="0">
                          <a:solidFill>
                            <a:schemeClr val="tx1"/>
                          </a:solidFill>
                          <a:effectLst/>
                          <a:latin typeface="+mn-lt"/>
                          <a:ea typeface="Times New Roman" panose="02020603050405020304" pitchFamily="18" charset="0"/>
                          <a:cs typeface="Calibri" panose="020F0502020204030204" pitchFamily="34" charset="0"/>
                        </a:rPr>
                        <a:t>Regression </a:t>
                      </a:r>
                      <a:r>
                        <a:rPr lang="mr-IN" sz="1400" b="0" kern="1200" dirty="0">
                          <a:solidFill>
                            <a:schemeClr val="tx1"/>
                          </a:solidFill>
                          <a:effectLst/>
                          <a:latin typeface="+mn-lt"/>
                          <a:ea typeface="Times New Roman" panose="02020603050405020304" pitchFamily="18" charset="0"/>
                          <a:cs typeface="Calibri" panose="020F0502020204030204" pitchFamily="34" charset="0"/>
                        </a:rPr>
                        <a:t>–</a:t>
                      </a:r>
                      <a:r>
                        <a:rPr lang="en-US" sz="1400" b="0" kern="1200" dirty="0">
                          <a:solidFill>
                            <a:schemeClr val="tx1"/>
                          </a:solidFill>
                          <a:effectLst/>
                          <a:latin typeface="+mn-lt"/>
                          <a:ea typeface="Times New Roman" panose="02020603050405020304" pitchFamily="18" charset="0"/>
                          <a:cs typeface="Calibri" panose="020F0502020204030204" pitchFamily="34" charset="0"/>
                        </a:rPr>
                        <a:t> Chapter 2 and 3      </a:t>
                      </a:r>
                      <a:endParaRPr lang="en-US" sz="1400" b="0" kern="12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algn="l">
                        <a:lnSpc>
                          <a:spcPct val="115000"/>
                        </a:lnSpc>
                      </a:pPr>
                      <a:r>
                        <a:rPr lang="en-US" sz="1400" b="0" dirty="0">
                          <a:solidFill>
                            <a:schemeClr val="tx1"/>
                          </a:solidFill>
                          <a:effectLst/>
                          <a:latin typeface="+mn-lt"/>
                          <a:cs typeface="Times New Roman" panose="02020603050405020304" pitchFamily="18" charset="0"/>
                        </a:rPr>
                        <a:t>Homework #2 -Testing</a:t>
                      </a: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5%</a:t>
                      </a:r>
                    </a:p>
                  </a:txBody>
                  <a:tcPr marL="61628" marR="61628" marT="0" marB="0" anchor="ctr"/>
                </a:tc>
                <a:extLst>
                  <a:ext uri="{0D108BD9-81ED-4DB2-BD59-A6C34878D82A}">
                    <a16:rowId xmlns:a16="http://schemas.microsoft.com/office/drawing/2014/main" val="899884739"/>
                  </a:ext>
                </a:extLst>
              </a:tr>
              <a:tr h="141210">
                <a:tc>
                  <a:txBody>
                    <a:bodyPr/>
                    <a:lstStyle/>
                    <a:p>
                      <a:pPr marL="0" marR="0" algn="r">
                        <a:lnSpc>
                          <a:spcPct val="115000"/>
                        </a:lnSpc>
                        <a:spcBef>
                          <a:spcPts val="0"/>
                        </a:spcBef>
                        <a:spcAft>
                          <a:spcPts val="0"/>
                        </a:spcAft>
                      </a:pPr>
                      <a:r>
                        <a:rPr lang="en-US" sz="1400" dirty="0">
                          <a:effectLst/>
                          <a:latin typeface="+mn-lt"/>
                        </a:rPr>
                        <a:t>5</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10/06/21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dirty="0">
                          <a:solidFill>
                            <a:srgbClr val="000000"/>
                          </a:solidFill>
                          <a:effectLst/>
                          <a:latin typeface="+mn-lt"/>
                          <a:ea typeface="Calibri" panose="020F0502020204030204" pitchFamily="34" charset="0"/>
                          <a:cs typeface="Calibri" panose="020F0502020204030204" pitchFamily="34" charset="0"/>
                        </a:rPr>
                        <a:t>Inference</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4051322337"/>
                  </a:ext>
                </a:extLst>
              </a:tr>
              <a:tr h="141210">
                <a:tc>
                  <a:txBody>
                    <a:bodyPr/>
                    <a:lstStyle/>
                    <a:p>
                      <a:pPr marL="0" marR="0" algn="r">
                        <a:lnSpc>
                          <a:spcPct val="115000"/>
                        </a:lnSpc>
                        <a:spcBef>
                          <a:spcPts val="0"/>
                        </a:spcBef>
                        <a:spcAft>
                          <a:spcPts val="0"/>
                        </a:spcAft>
                      </a:pPr>
                      <a:r>
                        <a:rPr lang="en-US" sz="1400" b="0" dirty="0">
                          <a:effectLst/>
                          <a:latin typeface="+mn-lt"/>
                        </a:rPr>
                        <a:t>6</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10/13/21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algn="l"/>
                      <a:r>
                        <a:rPr lang="en-US" sz="1400" b="0" dirty="0">
                          <a:latin typeface="+mn-lt"/>
                        </a:rPr>
                        <a:t>Models Review                    </a:t>
                      </a:r>
                    </a:p>
                  </a:txBody>
                  <a:tcPr marL="51435" marR="51435" marT="0" marB="0" anchor="ctr"/>
                </a:tc>
                <a:tc>
                  <a:txBody>
                    <a:bodyPr/>
                    <a:lstStyle/>
                    <a:p>
                      <a:pPr algn="l">
                        <a:lnSpc>
                          <a:spcPct val="115000"/>
                        </a:lnSpc>
                      </a:pPr>
                      <a:endParaRPr lang="en-US" sz="1400" b="1" dirty="0">
                        <a:effectLst/>
                        <a:latin typeface="+mn-lt"/>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964258406"/>
                  </a:ext>
                </a:extLst>
              </a:tr>
              <a:tr h="141210">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10/20/21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dirty="0">
                          <a:solidFill>
                            <a:schemeClr val="tx1"/>
                          </a:solidFill>
                          <a:effectLst/>
                          <a:latin typeface="+mn-lt"/>
                          <a:ea typeface="Times New Roman" panose="02020603050405020304" pitchFamily="18" charset="0"/>
                          <a:cs typeface="Calibri" panose="020F0502020204030204" pitchFamily="34" charset="0"/>
                        </a:rPr>
                        <a:t>Midterm</a:t>
                      </a:r>
                      <a:r>
                        <a:rPr lang="en-US" sz="1400" baseline="0" dirty="0">
                          <a:solidFill>
                            <a:schemeClr val="tx1"/>
                          </a:solidFill>
                          <a:effectLst/>
                          <a:latin typeface="+mn-lt"/>
                          <a:ea typeface="Times New Roman" panose="02020603050405020304" pitchFamily="18" charset="0"/>
                          <a:cs typeface="Calibri" panose="020F0502020204030204" pitchFamily="34" charset="0"/>
                        </a:rPr>
                        <a:t> Exam</a:t>
                      </a:r>
                      <a:endParaRPr lang="en-US" sz="14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dirty="0">
                          <a:solidFill>
                            <a:schemeClr val="tx1"/>
                          </a:solidFill>
                          <a:effectLst/>
                          <a:latin typeface="+mn-lt"/>
                          <a:ea typeface="Calibri" panose="020F0502020204030204" pitchFamily="34" charset="0"/>
                          <a:cs typeface="Times New Roman" panose="02020603050405020304" pitchFamily="18" charset="0"/>
                        </a:rPr>
                        <a:t>Midterm</a:t>
                      </a:r>
                    </a:p>
                  </a:txBody>
                  <a:tcPr marL="51435" marR="51435" marT="0" marB="0" anchor="ctr"/>
                </a:tc>
                <a:tc>
                  <a:txBody>
                    <a:bodyPr/>
                    <a:lstStyle/>
                    <a:p>
                      <a:pPr marL="0" marR="0" algn="ctr">
                        <a:lnSpc>
                          <a:spcPct val="115000"/>
                        </a:lnSpc>
                        <a:spcBef>
                          <a:spcPts val="0"/>
                        </a:spcBef>
                        <a:spcAft>
                          <a:spcPts val="0"/>
                        </a:spcAft>
                      </a:pPr>
                      <a:r>
                        <a:rPr lang="en-US" sz="1400" b="0" dirty="0">
                          <a:effectLst/>
                          <a:latin typeface="+mn-lt"/>
                        </a:rPr>
                        <a:t>20%</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2129277042"/>
                  </a:ext>
                </a:extLst>
              </a:tr>
              <a:tr h="141210">
                <a:tc>
                  <a:txBody>
                    <a:bodyPr/>
                    <a:lstStyle/>
                    <a:p>
                      <a:pPr marL="0" marR="0" algn="r">
                        <a:lnSpc>
                          <a:spcPct val="115000"/>
                        </a:lnSpc>
                        <a:spcBef>
                          <a:spcPts val="0"/>
                        </a:spcBef>
                        <a:spcAft>
                          <a:spcPts val="0"/>
                        </a:spcAft>
                      </a:pPr>
                      <a:r>
                        <a:rPr lang="en-US" sz="1400" dirty="0">
                          <a:effectLst/>
                          <a:latin typeface="+mn-lt"/>
                        </a:rPr>
                        <a:t>7</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10/27/21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kern="1200" dirty="0">
                          <a:solidFill>
                            <a:srgbClr val="000000"/>
                          </a:solidFill>
                          <a:effectLst/>
                          <a:latin typeface="+mn-lt"/>
                          <a:ea typeface="Times New Roman" panose="02020603050405020304" pitchFamily="18" charset="0"/>
                          <a:cs typeface="Calibri" panose="020F0502020204030204" pitchFamily="34" charset="0"/>
                        </a:rPr>
                        <a:t>Review Midterm and R coding</a:t>
                      </a:r>
                    </a:p>
                  </a:txBody>
                  <a:tcPr marL="51435" marR="51435" marT="0" marB="0" anchor="ctr"/>
                </a:tc>
                <a:tc>
                  <a:txBody>
                    <a:bodyPr/>
                    <a:lstStyle/>
                    <a:p>
                      <a:pPr algn="l">
                        <a:lnSpc>
                          <a:spcPct val="115000"/>
                        </a:lnSpc>
                      </a:pPr>
                      <a:r>
                        <a:rPr lang="en-US" sz="1400" b="0" dirty="0">
                          <a:solidFill>
                            <a:schemeClr val="tx1"/>
                          </a:solidFill>
                          <a:effectLst/>
                          <a:latin typeface="+mn-lt"/>
                          <a:cs typeface="Times New Roman" panose="02020603050405020304" pitchFamily="18" charset="0"/>
                        </a:rPr>
                        <a:t>Project #1 - Regression</a:t>
                      </a: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15%</a:t>
                      </a:r>
                    </a:p>
                  </a:txBody>
                  <a:tcPr marL="61628" marR="61628" marT="0" marB="0" anchor="ctr"/>
                </a:tc>
                <a:extLst>
                  <a:ext uri="{0D108BD9-81ED-4DB2-BD59-A6C34878D82A}">
                    <a16:rowId xmlns:a16="http://schemas.microsoft.com/office/drawing/2014/main" val="55268224"/>
                  </a:ext>
                </a:extLst>
              </a:tr>
              <a:tr h="237659">
                <a:tc>
                  <a:txBody>
                    <a:bodyPr/>
                    <a:lstStyle/>
                    <a:p>
                      <a:pPr marL="0" marR="0" algn="r">
                        <a:lnSpc>
                          <a:spcPct val="115000"/>
                        </a:lnSpc>
                        <a:spcBef>
                          <a:spcPts val="0"/>
                        </a:spcBef>
                        <a:spcAft>
                          <a:spcPts val="0"/>
                        </a:spcAft>
                      </a:pPr>
                      <a:r>
                        <a:rPr lang="en-US" sz="1400" dirty="0">
                          <a:effectLst/>
                          <a:latin typeface="+mn-lt"/>
                        </a:rPr>
                        <a:t>8</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0" dirty="0">
                          <a:solidFill>
                            <a:srgbClr val="000000"/>
                          </a:solidFill>
                          <a:effectLst/>
                          <a:latin typeface="+mn-lt"/>
                          <a:ea typeface="Times New Roman" panose="02020603050405020304" pitchFamily="18" charset="0"/>
                          <a:cs typeface="Calibri" panose="020F0502020204030204" pitchFamily="34" charset="0"/>
                        </a:rPr>
                        <a:t>11/03/21</a:t>
                      </a:r>
                      <a:endParaRPr lang="en-US" sz="1400" b="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0" kern="1200" dirty="0">
                          <a:solidFill>
                            <a:srgbClr val="000000"/>
                          </a:solidFill>
                          <a:effectLst/>
                          <a:latin typeface="+mn-lt"/>
                          <a:ea typeface="Times New Roman" panose="02020603050405020304" pitchFamily="18" charset="0"/>
                          <a:cs typeface="Calibri" panose="020F0502020204030204" pitchFamily="34" charset="0"/>
                        </a:rPr>
                        <a:t>Tableau-1 &amp; Classification Models – Chapter 4</a:t>
                      </a:r>
                    </a:p>
                  </a:txBody>
                  <a:tcPr marL="51435" marR="51435" marT="0" marB="0" anchor="ctr"/>
                </a:tc>
                <a:tc>
                  <a:txBody>
                    <a:bodyPr/>
                    <a:lstStyle/>
                    <a:p>
                      <a:pPr algn="l">
                        <a:lnSpc>
                          <a:spcPct val="115000"/>
                        </a:lnSpc>
                      </a:pPr>
                      <a:endParaRPr lang="en-US" sz="1400" b="0" dirty="0">
                        <a:solidFill>
                          <a:schemeClr val="accent6"/>
                        </a:solidFill>
                        <a:effectLst/>
                        <a:latin typeface="+mn-lt"/>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2802871404"/>
                  </a:ext>
                </a:extLst>
              </a:tr>
              <a:tr h="42914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9</a:t>
                      </a: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b="1" dirty="0">
                          <a:solidFill>
                            <a:srgbClr val="000000"/>
                          </a:solidFill>
                          <a:effectLst/>
                          <a:latin typeface="+mn-lt"/>
                          <a:ea typeface="Times New Roman" panose="02020603050405020304" pitchFamily="18" charset="0"/>
                          <a:cs typeface="Calibri" panose="020F0502020204030204" pitchFamily="34" charset="0"/>
                        </a:rPr>
                        <a:t>11/10/21</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0" kern="1200" dirty="0">
                          <a:solidFill>
                            <a:srgbClr val="000000"/>
                          </a:solidFill>
                          <a:effectLst/>
                          <a:latin typeface="+mn-lt"/>
                          <a:ea typeface="Times New Roman" panose="02020603050405020304" pitchFamily="18" charset="0"/>
                          <a:cs typeface="Calibri" panose="020F0502020204030204" pitchFamily="34" charset="0"/>
                        </a:rPr>
                        <a:t>Bayesian Models</a:t>
                      </a:r>
                      <a:endParaRPr lang="en-US" sz="1400" b="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algn="l">
                        <a:lnSpc>
                          <a:spcPct val="115000"/>
                        </a:lnSpc>
                      </a:pPr>
                      <a:r>
                        <a:rPr lang="en-US" sz="1400" b="1" dirty="0">
                          <a:solidFill>
                            <a:schemeClr val="accent6"/>
                          </a:solidFill>
                          <a:effectLst/>
                          <a:latin typeface="+mn-lt"/>
                          <a:cs typeface="Times New Roman" panose="02020603050405020304" pitchFamily="18" charset="0"/>
                        </a:rPr>
                        <a:t>Homework #3 Classification Models </a:t>
                      </a:r>
                    </a:p>
                  </a:txBody>
                  <a:tcPr marL="51435" marR="51435" marT="0" marB="0" anchor="ctr"/>
                </a:tc>
                <a:tc>
                  <a:txBody>
                    <a:bodyPr/>
                    <a:lstStyle/>
                    <a:p>
                      <a:pPr marL="0" marR="0" algn="ctr">
                        <a:lnSpc>
                          <a:spcPct val="115000"/>
                        </a:lnSpc>
                        <a:spcBef>
                          <a:spcPts val="0"/>
                        </a:spcBef>
                        <a:spcAft>
                          <a:spcPts val="0"/>
                        </a:spcAft>
                      </a:pPr>
                      <a:r>
                        <a:rPr lang="en-US" sz="1400" b="1" dirty="0">
                          <a:effectLst/>
                          <a:latin typeface="+mn-lt"/>
                        </a:rPr>
                        <a:t>5% </a:t>
                      </a:r>
                      <a:endParaRPr lang="en-US" sz="1400" b="1"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2298090164"/>
                  </a:ext>
                </a:extLst>
              </a:tr>
              <a:tr h="281916">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11/17/21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1" kern="1200" dirty="0">
                          <a:solidFill>
                            <a:srgbClr val="000000"/>
                          </a:solidFill>
                          <a:effectLst/>
                          <a:latin typeface="+mn-lt"/>
                          <a:ea typeface="Times New Roman" panose="02020603050405020304" pitchFamily="18" charset="0"/>
                          <a:cs typeface="Calibri" panose="020F0502020204030204" pitchFamily="34" charset="0"/>
                        </a:rPr>
                        <a:t>Tableau-2, Bayesian Models lab, Resampling  &amp; </a:t>
                      </a:r>
                      <a:r>
                        <a:rPr lang="en-US" sz="1400" b="1" dirty="0">
                          <a:solidFill>
                            <a:srgbClr val="000000"/>
                          </a:solidFill>
                          <a:effectLst/>
                          <a:latin typeface="+mn-lt"/>
                          <a:ea typeface="Times New Roman" panose="02020603050405020304" pitchFamily="18" charset="0"/>
                          <a:cs typeface="Calibri" panose="020F0502020204030204" pitchFamily="34" charset="0"/>
                        </a:rPr>
                        <a:t>Advance Classification  Models – Chapter 5  to 9</a:t>
                      </a:r>
                      <a:endParaRPr lang="en-US" sz="1400" b="1"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3525027299"/>
                  </a:ext>
                </a:extLst>
              </a:tr>
              <a:tr h="141210">
                <a:tc>
                  <a:txBody>
                    <a:bodyPr/>
                    <a:lstStyle/>
                    <a:p>
                      <a:pPr marL="0" marR="0" algn="r">
                        <a:lnSpc>
                          <a:spcPct val="115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11/24/21</a:t>
                      </a:r>
                    </a:p>
                  </a:txBody>
                  <a:tcPr marL="51435" marR="51435" marT="0" marB="0" anchor="ctr"/>
                </a:tc>
                <a:tc>
                  <a:txBody>
                    <a:bodyPr/>
                    <a:lstStyle/>
                    <a:p>
                      <a:pPr marL="0" marR="0" algn="l">
                        <a:lnSpc>
                          <a:spcPct val="115000"/>
                        </a:lnSpc>
                        <a:spcBef>
                          <a:spcPts val="0"/>
                        </a:spcBef>
                        <a:spcAft>
                          <a:spcPts val="0"/>
                        </a:spcAft>
                      </a:pPr>
                      <a:r>
                        <a:rPr lang="en-US" sz="1400" dirty="0">
                          <a:solidFill>
                            <a:schemeClr val="tx2"/>
                          </a:solidFill>
                          <a:effectLst/>
                          <a:latin typeface="+mn-lt"/>
                          <a:ea typeface="Times New Roman" panose="02020603050405020304" pitchFamily="18" charset="0"/>
                          <a:cs typeface="Calibri" panose="020F0502020204030204" pitchFamily="34" charset="0"/>
                        </a:rPr>
                        <a:t>Thanksgiving</a:t>
                      </a:r>
                      <a:r>
                        <a:rPr lang="en-US" sz="1400" baseline="0" dirty="0">
                          <a:solidFill>
                            <a:schemeClr val="tx2"/>
                          </a:solidFill>
                          <a:effectLst/>
                          <a:latin typeface="+mn-lt"/>
                          <a:ea typeface="Times New Roman" panose="02020603050405020304" pitchFamily="18" charset="0"/>
                          <a:cs typeface="Calibri" panose="020F0502020204030204" pitchFamily="34" charset="0"/>
                        </a:rPr>
                        <a:t> Recess</a:t>
                      </a:r>
                      <a:endParaRPr lang="en-US" sz="1400" dirty="0">
                        <a:solidFill>
                          <a:schemeClr val="tx2"/>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982648810"/>
                  </a:ext>
                </a:extLst>
              </a:tr>
              <a:tr h="141210">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11/29/21</a:t>
                      </a:r>
                    </a:p>
                  </a:txBody>
                  <a:tcPr marL="51435" marR="51435"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Calibri" panose="020F0502020204030204" pitchFamily="34" charset="0"/>
                          <a:cs typeface="Times New Roman" panose="02020603050405020304" pitchFamily="18" charset="0"/>
                        </a:rPr>
                        <a:t>Review</a:t>
                      </a:r>
                      <a:r>
                        <a:rPr lang="en-US" sz="1400" baseline="0" dirty="0">
                          <a:effectLst/>
                          <a:latin typeface="+mn-lt"/>
                          <a:ea typeface="Calibri" panose="020F0502020204030204" pitchFamily="34" charset="0"/>
                          <a:cs typeface="Times New Roman" panose="02020603050405020304" pitchFamily="18" charset="0"/>
                        </a:rPr>
                        <a:t> of Machine Learning Models</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Homework #4 - Bayesian Models &amp; install Dataiku</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r>
                        <a:rPr lang="en-US" sz="1400" b="0">
                          <a:effectLst/>
                          <a:latin typeface="+mn-lt"/>
                          <a:ea typeface="Calibri" panose="020F0502020204030204" pitchFamily="34" charset="0"/>
                          <a:cs typeface="Times New Roman" panose="02020603050405020304" pitchFamily="18" charset="0"/>
                        </a:rPr>
                        <a:t>5%</a:t>
                      </a:r>
                      <a:endParaRPr lang="en-US" sz="1400" b="0" dirty="0">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0013"/>
                  </a:ext>
                </a:extLst>
              </a:tr>
              <a:tr h="141210">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a:t>
                      </a:r>
                    </a:p>
                  </a:txBody>
                  <a:tcPr marL="61628" marR="61628" marT="0" marB="0" anchor="b"/>
                </a:tc>
                <a:tc>
                  <a:txBody>
                    <a:bodyPr/>
                    <a:lstStyle/>
                    <a:p>
                      <a:pPr marL="0" marR="0" algn="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Calibri" panose="020F0502020204030204" pitchFamily="34" charset="0"/>
                        </a:rPr>
                        <a:t>12/01/21</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dirty="0">
                          <a:solidFill>
                            <a:srgbClr val="000000"/>
                          </a:solidFill>
                          <a:effectLst/>
                          <a:latin typeface="+mn-lt"/>
                          <a:ea typeface="Calibri" panose="020F0502020204030204" pitchFamily="34" charset="0"/>
                          <a:cs typeface="Calibri" panose="020F0502020204030204" pitchFamily="34" charset="0"/>
                        </a:rPr>
                        <a:t>Machine Learning Models Lab</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2809188576"/>
                  </a:ext>
                </a:extLst>
              </a:tr>
              <a:tr h="576368">
                <a:tc>
                  <a:txBody>
                    <a:bodyPr/>
                    <a:lstStyle/>
                    <a:p>
                      <a:pPr algn="r"/>
                      <a:r>
                        <a:rPr lang="en-US" sz="1400" dirty="0">
                          <a:latin typeface="+mn-lt"/>
                        </a:rPr>
                        <a:t>13</a:t>
                      </a: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12/08/21</a:t>
                      </a:r>
                    </a:p>
                  </a:txBody>
                  <a:tcPr marL="51435" marR="51435" marT="0" marB="0" anchor="ctr"/>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Final</a:t>
                      </a:r>
                      <a:r>
                        <a:rPr lang="en-US" sz="1400" baseline="0" dirty="0">
                          <a:effectLst/>
                          <a:latin typeface="+mn-lt"/>
                          <a:ea typeface="Calibri" panose="020F0502020204030204" pitchFamily="34" charset="0"/>
                          <a:cs typeface="Times New Roman" panose="02020603050405020304" pitchFamily="18" charset="0"/>
                        </a:rPr>
                        <a:t> Exam Preparation  </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Homework #5 ML</a:t>
                      </a: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3%</a:t>
                      </a:r>
                    </a:p>
                  </a:txBody>
                  <a:tcPr marL="61628" marR="61628" marT="0" marB="0" anchor="ctr"/>
                </a:tc>
                <a:extLst>
                  <a:ext uri="{0D108BD9-81ED-4DB2-BD59-A6C34878D82A}">
                    <a16:rowId xmlns:a16="http://schemas.microsoft.com/office/drawing/2014/main" val="10016"/>
                  </a:ext>
                </a:extLst>
              </a:tr>
              <a:tr h="576368">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12/15/21</a:t>
                      </a:r>
                    </a:p>
                  </a:txBody>
                  <a:tcPr marL="51435" marR="51435" marT="0" marB="0" anchor="ctr"/>
                </a:tc>
                <a:tc>
                  <a:txBody>
                    <a:bodyPr/>
                    <a:lstStyle/>
                    <a:p>
                      <a:pPr marL="0" marR="0" algn="l">
                        <a:lnSpc>
                          <a:spcPct val="115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Project #2- </a:t>
                      </a:r>
                      <a:r>
                        <a:rPr lang="en-US" sz="1400" b="0" dirty="0">
                          <a:solidFill>
                            <a:schemeClr val="tx1"/>
                          </a:solidFill>
                          <a:effectLst/>
                          <a:latin typeface="+mn-lt"/>
                          <a:ea typeface="Calibri" panose="020F0502020204030204" pitchFamily="34" charset="0"/>
                          <a:cs typeface="Times New Roman" panose="02020603050405020304" pitchFamily="18" charset="0"/>
                        </a:rPr>
                        <a:t>2-Tableau, Data manipulation, visualizations, comparisons and modeling</a:t>
                      </a:r>
                      <a:endParaRPr lang="en-US" sz="1400" dirty="0">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15%</a:t>
                      </a:r>
                    </a:p>
                  </a:txBody>
                  <a:tcPr marL="61628" marR="61628" marT="0" marB="0" anchor="ctr"/>
                </a:tc>
                <a:extLst>
                  <a:ext uri="{0D108BD9-81ED-4DB2-BD59-A6C34878D82A}">
                    <a16:rowId xmlns:a16="http://schemas.microsoft.com/office/drawing/2014/main" val="2692337846"/>
                  </a:ext>
                </a:extLst>
              </a:tr>
              <a:tr h="141210">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12/15/21</a:t>
                      </a:r>
                    </a:p>
                  </a:txBody>
                  <a:tcPr marL="51435" marR="51435" marT="0" marB="0" anchor="ctr"/>
                </a:tc>
                <a:tc>
                  <a:txBody>
                    <a:bodyPr/>
                    <a:lstStyle/>
                    <a:p>
                      <a:pPr marL="0" marR="0" algn="l">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Final Exam</a:t>
                      </a:r>
                    </a:p>
                  </a:txBody>
                  <a:tcPr marL="51435" marR="51435" marT="0" marB="0" anchor="ctr"/>
                </a:tc>
                <a:tc>
                  <a:txBody>
                    <a:bodyPr/>
                    <a:lstStyle/>
                    <a:p>
                      <a:pPr marL="0" marR="0" algn="l">
                        <a:lnSpc>
                          <a:spcPct val="115000"/>
                        </a:lnSpc>
                        <a:spcBef>
                          <a:spcPts val="0"/>
                        </a:spcBef>
                        <a:spcAft>
                          <a:spcPts val="0"/>
                        </a:spcAft>
                      </a:pPr>
                      <a:r>
                        <a:rPr lang="en-US" sz="1400" b="0" dirty="0">
                          <a:solidFill>
                            <a:schemeClr val="tx1"/>
                          </a:solidFill>
                          <a:effectLst/>
                          <a:latin typeface="+mn-lt"/>
                          <a:ea typeface="Times New Roman" panose="02020603050405020304" pitchFamily="18" charset="0"/>
                          <a:cs typeface="Calibri" panose="020F0502020204030204" pitchFamily="34" charset="0"/>
                        </a:rPr>
                        <a:t>Final</a:t>
                      </a: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rPr>
                        <a:t>20%</a:t>
                      </a: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61628" marR="61628" marT="0" marB="0" anchor="ctr"/>
                </a:tc>
                <a:extLst>
                  <a:ext uri="{0D108BD9-81ED-4DB2-BD59-A6C34878D82A}">
                    <a16:rowId xmlns:a16="http://schemas.microsoft.com/office/drawing/2014/main" val="10017"/>
                  </a:ext>
                </a:extLst>
              </a:tr>
              <a:tr h="141210">
                <a:tc>
                  <a:txBody>
                    <a:bodyPr/>
                    <a:lstStyle/>
                    <a:p>
                      <a:pPr algn="r"/>
                      <a:endParaRPr lang="en-US" sz="1400" dirty="0">
                        <a:latin typeface="+mn-lt"/>
                      </a:endParaRPr>
                    </a:p>
                  </a:txBody>
                  <a:tcPr marL="61628" marR="61628" marT="0" marB="0" anchor="b"/>
                </a:tc>
                <a:tc>
                  <a:txBody>
                    <a:bodyPr/>
                    <a:lstStyle/>
                    <a:p>
                      <a:pPr marL="0" marR="0" algn="r">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endParaRPr lang="en-US" sz="1400" b="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nchor="ctr"/>
                </a:tc>
                <a:tc>
                  <a:txBody>
                    <a:bodyPr/>
                    <a:lstStyle/>
                    <a:p>
                      <a:pPr marL="0" marR="0" algn="l">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Collaboration &amp; attendance</a:t>
                      </a:r>
                    </a:p>
                  </a:txBody>
                  <a:tcPr marL="51435" marR="51435" marT="0" marB="0" anchor="ctr"/>
                </a:tc>
                <a:tc>
                  <a:txBody>
                    <a:bodyPr/>
                    <a:lstStyle/>
                    <a:p>
                      <a:pPr marL="0" marR="0" algn="ctr">
                        <a:lnSpc>
                          <a:spcPct val="115000"/>
                        </a:lnSpc>
                        <a:spcBef>
                          <a:spcPts val="0"/>
                        </a:spcBef>
                        <a:spcAft>
                          <a:spcPts val="0"/>
                        </a:spcAft>
                      </a:pPr>
                      <a:r>
                        <a:rPr lang="en-US" sz="1400" b="0" dirty="0">
                          <a:solidFill>
                            <a:schemeClr val="tx1"/>
                          </a:solidFill>
                          <a:effectLst/>
                          <a:latin typeface="+mn-lt"/>
                          <a:ea typeface="Calibri" panose="020F0502020204030204" pitchFamily="34" charset="0"/>
                          <a:cs typeface="Times New Roman" panose="02020603050405020304" pitchFamily="18" charset="0"/>
                        </a:rPr>
                        <a:t>7%</a:t>
                      </a:r>
                    </a:p>
                  </a:txBody>
                  <a:tcPr marL="61628" marR="61628" marT="0" marB="0" anchor="ctr"/>
                </a:tc>
                <a:extLst>
                  <a:ext uri="{0D108BD9-81ED-4DB2-BD59-A6C34878D82A}">
                    <a16:rowId xmlns:a16="http://schemas.microsoft.com/office/drawing/2014/main" val="1479925777"/>
                  </a:ext>
                </a:extLst>
              </a:tr>
            </a:tbl>
          </a:graphicData>
        </a:graphic>
      </p:graphicFrame>
    </p:spTree>
    <p:extLst>
      <p:ext uri="{BB962C8B-B14F-4D97-AF65-F5344CB8AC3E}">
        <p14:creationId xmlns:p14="http://schemas.microsoft.com/office/powerpoint/2010/main" val="197609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24" y="406608"/>
            <a:ext cx="8318552" cy="523220"/>
          </a:xfrm>
        </p:spPr>
        <p:txBody>
          <a:bodyPr>
            <a:normAutofit fontScale="90000"/>
          </a:bodyPr>
          <a:lstStyle/>
          <a:p>
            <a:r>
              <a:rPr lang="en-US" dirty="0"/>
              <a:t>Homework #4 Bayesian Models</a:t>
            </a:r>
            <a:endParaRPr lang="en-US" sz="1725" dirty="0">
              <a:solidFill>
                <a:schemeClr val="tx1">
                  <a:lumMod val="50000"/>
                  <a:lumOff val="50000"/>
                </a:schemeClr>
              </a:solidFill>
            </a:endParaRPr>
          </a:p>
        </p:txBody>
      </p:sp>
      <p:sp>
        <p:nvSpPr>
          <p:cNvPr id="16" name="Rectangle 15"/>
          <p:cNvSpPr/>
          <p:nvPr/>
        </p:nvSpPr>
        <p:spPr>
          <a:xfrm>
            <a:off x="279932" y="1123061"/>
            <a:ext cx="8584135" cy="5289908"/>
          </a:xfrm>
          <a:prstGeom prst="rect">
            <a:avLst/>
          </a:prstGeom>
        </p:spPr>
        <p:txBody>
          <a:bodyPr wrap="square" lIns="57148" tIns="28574" rIns="57148" bIns="28574">
            <a:spAutoFit/>
          </a:bodyPr>
          <a:lstStyle>
            <a:defPPr>
              <a:defRPr lang="en-US"/>
            </a:defPPr>
            <a:lvl1pPr marL="0" algn="l" defTabSz="1093209" rtl="0" eaLnBrk="1" latinLnBrk="0" hangingPunct="1">
              <a:defRPr sz="2200" kern="1200">
                <a:solidFill>
                  <a:schemeClr val="tx1"/>
                </a:solidFill>
                <a:latin typeface="+mn-lt"/>
                <a:ea typeface="+mn-ea"/>
                <a:cs typeface="+mn-cs"/>
              </a:defRPr>
            </a:lvl1pPr>
            <a:lvl2pPr marL="546606" algn="l" defTabSz="1093209" rtl="0" eaLnBrk="1" latinLnBrk="0" hangingPunct="1">
              <a:defRPr sz="2200" kern="1200">
                <a:solidFill>
                  <a:schemeClr val="tx1"/>
                </a:solidFill>
                <a:latin typeface="+mn-lt"/>
                <a:ea typeface="+mn-ea"/>
                <a:cs typeface="+mn-cs"/>
              </a:defRPr>
            </a:lvl2pPr>
            <a:lvl3pPr marL="1093209" algn="l" defTabSz="1093209" rtl="0" eaLnBrk="1" latinLnBrk="0" hangingPunct="1">
              <a:defRPr sz="2200" kern="1200">
                <a:solidFill>
                  <a:schemeClr val="tx1"/>
                </a:solidFill>
                <a:latin typeface="+mn-lt"/>
                <a:ea typeface="+mn-ea"/>
                <a:cs typeface="+mn-cs"/>
              </a:defRPr>
            </a:lvl3pPr>
            <a:lvl4pPr marL="1639802" algn="l" defTabSz="1093209" rtl="0" eaLnBrk="1" latinLnBrk="0" hangingPunct="1">
              <a:defRPr sz="2200" kern="1200">
                <a:solidFill>
                  <a:schemeClr val="tx1"/>
                </a:solidFill>
                <a:latin typeface="+mn-lt"/>
                <a:ea typeface="+mn-ea"/>
                <a:cs typeface="+mn-cs"/>
              </a:defRPr>
            </a:lvl4pPr>
            <a:lvl5pPr marL="2186409" algn="l" defTabSz="1093209" rtl="0" eaLnBrk="1" latinLnBrk="0" hangingPunct="1">
              <a:defRPr sz="2200" kern="1200">
                <a:solidFill>
                  <a:schemeClr val="tx1"/>
                </a:solidFill>
                <a:latin typeface="+mn-lt"/>
                <a:ea typeface="+mn-ea"/>
                <a:cs typeface="+mn-cs"/>
              </a:defRPr>
            </a:lvl5pPr>
            <a:lvl6pPr marL="2733006" algn="l" defTabSz="1093209" rtl="0" eaLnBrk="1" latinLnBrk="0" hangingPunct="1">
              <a:defRPr sz="2200" kern="1200">
                <a:solidFill>
                  <a:schemeClr val="tx1"/>
                </a:solidFill>
                <a:latin typeface="+mn-lt"/>
                <a:ea typeface="+mn-ea"/>
                <a:cs typeface="+mn-cs"/>
              </a:defRPr>
            </a:lvl6pPr>
            <a:lvl7pPr marL="3279606" algn="l" defTabSz="1093209" rtl="0" eaLnBrk="1" latinLnBrk="0" hangingPunct="1">
              <a:defRPr sz="2200" kern="1200">
                <a:solidFill>
                  <a:schemeClr val="tx1"/>
                </a:solidFill>
                <a:latin typeface="+mn-lt"/>
                <a:ea typeface="+mn-ea"/>
                <a:cs typeface="+mn-cs"/>
              </a:defRPr>
            </a:lvl7pPr>
            <a:lvl8pPr marL="3826202" algn="l" defTabSz="1093209" rtl="0" eaLnBrk="1" latinLnBrk="0" hangingPunct="1">
              <a:defRPr sz="2200" kern="1200">
                <a:solidFill>
                  <a:schemeClr val="tx1"/>
                </a:solidFill>
                <a:latin typeface="+mn-lt"/>
                <a:ea typeface="+mn-ea"/>
                <a:cs typeface="+mn-cs"/>
              </a:defRPr>
            </a:lvl8pPr>
            <a:lvl9pPr marL="4372803" algn="l" defTabSz="1093209" rtl="0" eaLnBrk="1" latinLnBrk="0" hangingPunct="1">
              <a:defRPr sz="22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Provide an executive summary</a:t>
            </a:r>
          </a:p>
          <a:p>
            <a:r>
              <a:rPr lang="en-US" sz="2000" b="1" dirty="0">
                <a:latin typeface="Arial" panose="020B0604020202020204" pitchFamily="34" charset="0"/>
                <a:cs typeface="Arial" panose="020B0604020202020204" pitchFamily="34" charset="0"/>
              </a:rPr>
              <a:t>State an overview of the problem to solve (Background)</a:t>
            </a:r>
          </a:p>
          <a:p>
            <a:r>
              <a:rPr lang="en-US" sz="2000" b="1" dirty="0">
                <a:latin typeface="Arial" panose="020B0604020202020204" pitchFamily="34" charset="0"/>
                <a:cs typeface="Arial" panose="020B0604020202020204" pitchFamily="34" charset="0"/>
              </a:rPr>
              <a:t>Explain how you are going to solve the problem and why you should do it this way</a:t>
            </a:r>
          </a:p>
          <a:p>
            <a:r>
              <a:rPr lang="en-US" sz="2000" b="1" dirty="0">
                <a:latin typeface="Arial" panose="020B0604020202020204" pitchFamily="34" charset="0"/>
                <a:cs typeface="Arial" panose="020B0604020202020204" pitchFamily="34" charset="0"/>
              </a:rPr>
              <a:t>Provide a short summary of the data</a:t>
            </a:r>
          </a:p>
          <a:p>
            <a:r>
              <a:rPr lang="en-US" sz="2000" b="1" dirty="0">
                <a:latin typeface="Arial" panose="020B0604020202020204" pitchFamily="34" charset="0"/>
                <a:cs typeface="Arial" panose="020B0604020202020204" pitchFamily="34" charset="0"/>
              </a:rPr>
              <a:t>Provide the MAPE of the model with a visual in the training set and the hold out period</a:t>
            </a:r>
          </a:p>
          <a:p>
            <a:r>
              <a:rPr lang="en-US" sz="2000" b="1" dirty="0">
                <a:latin typeface="Arial" panose="020B0604020202020204" pitchFamily="34" charset="0"/>
                <a:cs typeface="Arial" panose="020B0604020202020204" pitchFamily="34" charset="0"/>
              </a:rPr>
              <a:t>Provide the ROIs for 2019</a:t>
            </a:r>
          </a:p>
          <a:p>
            <a:r>
              <a:rPr lang="en-US" sz="2000" b="1" dirty="0">
                <a:latin typeface="Arial" panose="020B0604020202020204" pitchFamily="34" charset="0"/>
                <a:cs typeface="Arial" panose="020B0604020202020204" pitchFamily="34" charset="0"/>
              </a:rPr>
              <a:t>Provide </a:t>
            </a:r>
            <a:r>
              <a:rPr lang="en-US" sz="2000" b="1" dirty="0" err="1">
                <a:latin typeface="Arial" panose="020B0604020202020204" pitchFamily="34" charset="0"/>
                <a:cs typeface="Arial" panose="020B0604020202020204" pitchFamily="34" charset="0"/>
              </a:rPr>
              <a:t>mROIs</a:t>
            </a:r>
            <a:r>
              <a:rPr lang="en-US" sz="2000" b="1" dirty="0">
                <a:latin typeface="Arial" panose="020B0604020202020204" pitchFamily="34" charset="0"/>
                <a:cs typeface="Arial" panose="020B0604020202020204" pitchFamily="34" charset="0"/>
              </a:rPr>
              <a:t> for 2019</a:t>
            </a:r>
          </a:p>
          <a:p>
            <a:r>
              <a:rPr lang="en-US" sz="2000" b="1" dirty="0">
                <a:latin typeface="Arial" panose="020B0604020202020204" pitchFamily="34" charset="0"/>
                <a:cs typeface="Arial" panose="020B0604020202020204" pitchFamily="34" charset="0"/>
              </a:rPr>
              <a:t>Provide response curves Predicted sales (y-axes) and spend (x-axes)</a:t>
            </a:r>
          </a:p>
          <a:p>
            <a:r>
              <a:rPr lang="en-US" sz="2000" b="1" dirty="0">
                <a:latin typeface="Arial" panose="020B0604020202020204" pitchFamily="34" charset="0"/>
                <a:cs typeface="Arial" panose="020B0604020202020204" pitchFamily="34" charset="0"/>
              </a:rPr>
              <a:t>Provide various scenarios with optimal spend for the next year:</a:t>
            </a:r>
          </a:p>
          <a:p>
            <a:pPr lvl="1"/>
            <a:r>
              <a:rPr lang="en-US" sz="2000" b="1" dirty="0">
                <a:latin typeface="Arial" panose="020B0604020202020204" pitchFamily="34" charset="0"/>
                <a:cs typeface="Arial" panose="020B0604020202020204" pitchFamily="34" charset="0"/>
              </a:rPr>
              <a:t>Scenario 1: Same spend as in 2019</a:t>
            </a:r>
          </a:p>
          <a:p>
            <a:pPr lvl="1"/>
            <a:r>
              <a:rPr lang="en-US" sz="2000" b="1" dirty="0">
                <a:latin typeface="Arial" panose="020B0604020202020204" pitchFamily="34" charset="0"/>
                <a:cs typeface="Arial" panose="020B0604020202020204" pitchFamily="34" charset="0"/>
              </a:rPr>
              <a:t>Scenario 2: Increasing spend by 25%</a:t>
            </a:r>
          </a:p>
          <a:p>
            <a:pPr lvl="1"/>
            <a:r>
              <a:rPr lang="en-US" sz="2000" b="1" dirty="0">
                <a:latin typeface="Arial" panose="020B0604020202020204" pitchFamily="34" charset="0"/>
                <a:cs typeface="Arial" panose="020B0604020202020204" pitchFamily="34" charset="0"/>
              </a:rPr>
              <a:t>Scenario 3: Reducing spend by 25%</a:t>
            </a:r>
          </a:p>
          <a:p>
            <a:pPr lvl="1"/>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Provide a power point presentation</a:t>
            </a:r>
            <a:endParaRPr lang="en-US" sz="1600" dirty="0">
              <a:latin typeface="Arial" panose="020B0604020202020204" pitchFamily="34" charset="0"/>
              <a:cs typeface="Arial" panose="020B0604020202020204" pitchFamily="34" charset="0"/>
            </a:endParaRPr>
          </a:p>
        </p:txBody>
      </p:sp>
      <p:sp>
        <p:nvSpPr>
          <p:cNvPr id="10" name="Slide Number Placeholder 5"/>
          <p:cNvSpPr>
            <a:spLocks noGrp="1"/>
          </p:cNvSpPr>
          <p:nvPr>
            <p:ph type="sldNum" sz="quarter" idx="4"/>
          </p:nvPr>
        </p:nvSpPr>
        <p:spPr>
          <a:xfrm>
            <a:off x="8996860" y="5872719"/>
            <a:ext cx="108722" cy="88107"/>
          </a:xfrm>
          <a:prstGeom prst="rect">
            <a:avLst/>
          </a:prstGeom>
        </p:spPr>
        <p:txBody>
          <a:bodyPr vert="horz" lIns="0" tIns="0" rIns="0" bIns="0" rtlCol="0" anchor="b" anchorCtr="0"/>
          <a:lstStyle>
            <a:lvl1pPr algn="r">
              <a:defRPr sz="525">
                <a:solidFill>
                  <a:schemeClr val="bg1"/>
                </a:solidFill>
                <a:latin typeface="Arial" pitchFamily="34" charset="0"/>
                <a:cs typeface="Arial" pitchFamily="34" charset="0"/>
              </a:defRPr>
            </a:lvl1pPr>
          </a:lstStyle>
          <a:p>
            <a:fld id="{2434D6A5-163F-44B3-A819-30656FCAF9AC}" type="slidenum">
              <a:rPr lang="en-US" smtClean="0"/>
              <a:pPr/>
              <a:t>20</a:t>
            </a:fld>
            <a:endParaRPr lang="en-US" dirty="0"/>
          </a:p>
        </p:txBody>
      </p:sp>
    </p:spTree>
    <p:extLst>
      <p:ext uri="{BB962C8B-B14F-4D97-AF65-F5344CB8AC3E}">
        <p14:creationId xmlns:p14="http://schemas.microsoft.com/office/powerpoint/2010/main" val="419355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br>
            <a:r>
              <a:rPr lang="en-US" dirty="0" err="1"/>
              <a:t>REsampling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426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147078"/>
          </a:xfrm>
        </p:spPr>
        <p:txBody>
          <a:bodyPr/>
          <a:lstStyle/>
          <a:p>
            <a:r>
              <a:rPr lang="en-US" dirty="0"/>
              <a:t>Goal of Resampling</a:t>
            </a:r>
          </a:p>
        </p:txBody>
      </p:sp>
      <p:sp>
        <p:nvSpPr>
          <p:cNvPr id="3" name="Content Placeholder 2"/>
          <p:cNvSpPr>
            <a:spLocks noGrp="1"/>
          </p:cNvSpPr>
          <p:nvPr>
            <p:ph idx="1"/>
          </p:nvPr>
        </p:nvSpPr>
        <p:spPr>
          <a:xfrm>
            <a:off x="602919" y="1444531"/>
            <a:ext cx="8042276" cy="2574221"/>
          </a:xfrm>
        </p:spPr>
        <p:txBody>
          <a:bodyPr>
            <a:normAutofit/>
          </a:bodyPr>
          <a:lstStyle/>
          <a:p>
            <a:pPr marL="0" indent="0">
              <a:buNone/>
            </a:pPr>
            <a:r>
              <a:rPr lang="en-US" b="1" dirty="0"/>
              <a:t>Goal</a:t>
            </a:r>
            <a:r>
              <a:rPr lang="en-US" dirty="0"/>
              <a:t> </a:t>
            </a:r>
            <a:r>
              <a:rPr lang="mr-IN" dirty="0"/>
              <a:t>–</a:t>
            </a:r>
            <a:r>
              <a:rPr lang="en-US" dirty="0"/>
              <a:t> Select the best model</a:t>
            </a:r>
          </a:p>
          <a:p>
            <a:pPr marL="0" indent="0">
              <a:buNone/>
            </a:pPr>
            <a:r>
              <a:rPr lang="en-US" dirty="0"/>
              <a:t>How can we automatically choose the best model? </a:t>
            </a:r>
            <a:r>
              <a:rPr lang="mr-IN" dirty="0"/>
              <a:t>–</a:t>
            </a:r>
            <a:r>
              <a:rPr lang="en-US" dirty="0"/>
              <a:t> Using resampling methods. </a:t>
            </a:r>
          </a:p>
          <a:p>
            <a:pPr marL="336550" lvl="1" indent="0">
              <a:buNone/>
            </a:pPr>
            <a:r>
              <a:rPr lang="en-US" dirty="0"/>
              <a:t>Resampling methods involve repeatedly drawing samples from a training set, evaluating the model in the testing set and choosing the model  with the best model assessment (performance)</a:t>
            </a:r>
          </a:p>
          <a:p>
            <a:endParaRPr lang="en-US" dirty="0"/>
          </a:p>
          <a:p>
            <a:endParaRPr lang="en-US" dirty="0"/>
          </a:p>
          <a:p>
            <a:endParaRPr lang="en-US" dirty="0"/>
          </a:p>
        </p:txBody>
      </p:sp>
      <p:sp>
        <p:nvSpPr>
          <p:cNvPr id="6" name="Oval 5"/>
          <p:cNvSpPr/>
          <p:nvPr/>
        </p:nvSpPr>
        <p:spPr>
          <a:xfrm>
            <a:off x="1902595" y="3965400"/>
            <a:ext cx="6688956" cy="2753876"/>
          </a:xfrm>
          <a:prstGeom prst="ellipse">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60135" y="4653997"/>
            <a:ext cx="3113181" cy="16995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48163" y="4653997"/>
            <a:ext cx="1825153" cy="169959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902595" y="4643069"/>
            <a:ext cx="3113181" cy="1699590"/>
          </a:xfrm>
          <a:prstGeom prst="ellipse">
            <a:avLst/>
          </a:prstGeom>
          <a:noFill/>
          <a:ln w="1270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Callout 1 9"/>
          <p:cNvSpPr/>
          <p:nvPr/>
        </p:nvSpPr>
        <p:spPr>
          <a:xfrm>
            <a:off x="7526811" y="4041349"/>
            <a:ext cx="1118384" cy="612648"/>
          </a:xfrm>
          <a:prstGeom prst="borderCallout1">
            <a:avLst>
              <a:gd name="adj1" fmla="val 109769"/>
              <a:gd name="adj2" fmla="val 44293"/>
              <a:gd name="adj3" fmla="val 170651"/>
              <a:gd name="adj4" fmla="val -30024"/>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Universe</a:t>
            </a:r>
          </a:p>
        </p:txBody>
      </p:sp>
      <p:sp>
        <p:nvSpPr>
          <p:cNvPr id="11" name="Line Callout 1 10"/>
          <p:cNvSpPr/>
          <p:nvPr/>
        </p:nvSpPr>
        <p:spPr>
          <a:xfrm>
            <a:off x="1076372" y="4018826"/>
            <a:ext cx="1275754" cy="612648"/>
          </a:xfrm>
          <a:prstGeom prst="borderCallout1">
            <a:avLst>
              <a:gd name="adj1" fmla="val 109769"/>
              <a:gd name="adj2" fmla="val 44293"/>
              <a:gd name="adj3" fmla="val 107444"/>
              <a:gd name="adj4" fmla="val 13681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Classified data</a:t>
            </a:r>
          </a:p>
        </p:txBody>
      </p:sp>
      <p:sp>
        <p:nvSpPr>
          <p:cNvPr id="12" name="Line Callout 1 11"/>
          <p:cNvSpPr/>
          <p:nvPr/>
        </p:nvSpPr>
        <p:spPr>
          <a:xfrm>
            <a:off x="4377899" y="5260034"/>
            <a:ext cx="1275754" cy="612648"/>
          </a:xfrm>
          <a:prstGeom prst="borderCallout1">
            <a:avLst>
              <a:gd name="adj1" fmla="val 38977"/>
              <a:gd name="adj2" fmla="val -4269"/>
              <a:gd name="adj3" fmla="val 72048"/>
              <a:gd name="adj4" fmla="val -34372"/>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Training data 80%</a:t>
            </a:r>
          </a:p>
        </p:txBody>
      </p:sp>
      <p:sp>
        <p:nvSpPr>
          <p:cNvPr id="13" name="Line Callout 1 12"/>
          <p:cNvSpPr/>
          <p:nvPr/>
        </p:nvSpPr>
        <p:spPr>
          <a:xfrm>
            <a:off x="1076372" y="5412434"/>
            <a:ext cx="1275754" cy="612648"/>
          </a:xfrm>
          <a:prstGeom prst="borderCallout1">
            <a:avLst>
              <a:gd name="adj1" fmla="val 46562"/>
              <a:gd name="adj2" fmla="val 102569"/>
              <a:gd name="adj3" fmla="val 6312"/>
              <a:gd name="adj4" fmla="val 128313"/>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Testing data 20%</a:t>
            </a:r>
            <a:endParaRPr lang="en-US" dirty="0"/>
          </a:p>
        </p:txBody>
      </p:sp>
    </p:spTree>
    <p:extLst>
      <p:ext uri="{BB962C8B-B14F-4D97-AF65-F5344CB8AC3E}">
        <p14:creationId xmlns:p14="http://schemas.microsoft.com/office/powerpoint/2010/main" val="527368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147078"/>
          </a:xfrm>
        </p:spPr>
        <p:txBody>
          <a:bodyPr/>
          <a:lstStyle/>
          <a:p>
            <a:r>
              <a:rPr lang="en-US" dirty="0"/>
              <a:t>Goal and Types of Resampling</a:t>
            </a:r>
          </a:p>
        </p:txBody>
      </p:sp>
      <p:sp>
        <p:nvSpPr>
          <p:cNvPr id="3" name="Content Placeholder 2"/>
          <p:cNvSpPr>
            <a:spLocks noGrp="1"/>
          </p:cNvSpPr>
          <p:nvPr>
            <p:ph idx="1"/>
          </p:nvPr>
        </p:nvSpPr>
        <p:spPr>
          <a:xfrm>
            <a:off x="448369" y="1068527"/>
            <a:ext cx="8042276" cy="1569602"/>
          </a:xfrm>
        </p:spPr>
        <p:txBody>
          <a:bodyPr>
            <a:normAutofit/>
          </a:bodyPr>
          <a:lstStyle/>
          <a:p>
            <a:r>
              <a:rPr lang="en-US" dirty="0"/>
              <a:t>Resampling methods involve repeatedly drawing samples from a training set and refitting a model of interest on each sample in order to obtain additional information about the fitted model. </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8BEA3BF0-FDFB-6844-A94A-629BACB3AA4F}"/>
              </a:ext>
            </a:extLst>
          </p:cNvPr>
          <p:cNvSpPr txBox="1">
            <a:spLocks/>
          </p:cNvSpPr>
          <p:nvPr/>
        </p:nvSpPr>
        <p:spPr>
          <a:xfrm>
            <a:off x="696031" y="2831481"/>
            <a:ext cx="6145036" cy="4550318"/>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b="1" dirty="0">
                <a:solidFill>
                  <a:srgbClr val="000000"/>
                </a:solidFill>
              </a:rPr>
              <a:t>Cross-validation</a:t>
            </a:r>
          </a:p>
          <a:p>
            <a:pPr>
              <a:buFont typeface="Arial"/>
              <a:buChar char="•"/>
            </a:pPr>
            <a:r>
              <a:rPr lang="en-US" b="1" dirty="0">
                <a:solidFill>
                  <a:srgbClr val="000000"/>
                </a:solidFill>
              </a:rPr>
              <a:t>Leave-One-Out Cross-Validation </a:t>
            </a:r>
          </a:p>
          <a:p>
            <a:pPr>
              <a:buFont typeface="Arial"/>
              <a:buChar char="•"/>
            </a:pPr>
            <a:r>
              <a:rPr lang="en-US" b="1" dirty="0">
                <a:solidFill>
                  <a:srgbClr val="000000"/>
                </a:solidFill>
              </a:rPr>
              <a:t>K-Fold Cross-Validation</a:t>
            </a:r>
          </a:p>
          <a:p>
            <a:pPr marL="0" indent="0">
              <a:buNone/>
            </a:pPr>
            <a:r>
              <a:rPr lang="en-US" b="1" dirty="0">
                <a:solidFill>
                  <a:srgbClr val="000000"/>
                </a:solidFill>
              </a:rPr>
              <a:t>Bootstrap</a:t>
            </a:r>
          </a:p>
        </p:txBody>
      </p:sp>
    </p:spTree>
    <p:extLst>
      <p:ext uri="{BB962C8B-B14F-4D97-AF65-F5344CB8AC3E}">
        <p14:creationId xmlns:p14="http://schemas.microsoft.com/office/powerpoint/2010/main" val="99080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76" y="107576"/>
            <a:ext cx="8577582" cy="963306"/>
          </a:xfrm>
        </p:spPr>
        <p:txBody>
          <a:bodyPr/>
          <a:lstStyle/>
          <a:p>
            <a:r>
              <a:rPr lang="en-US" dirty="0"/>
              <a:t>Cross-Validation           </a:t>
            </a:r>
          </a:p>
        </p:txBody>
      </p:sp>
      <p:sp>
        <p:nvSpPr>
          <p:cNvPr id="4" name="Content Placeholder 2"/>
          <p:cNvSpPr txBox="1">
            <a:spLocks/>
          </p:cNvSpPr>
          <p:nvPr/>
        </p:nvSpPr>
        <p:spPr>
          <a:xfrm>
            <a:off x="387412" y="569791"/>
            <a:ext cx="4107550" cy="4550318"/>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endParaRPr lang="en-US" b="1" dirty="0">
              <a:solidFill>
                <a:srgbClr val="000000"/>
              </a:solidFill>
            </a:endParaRPr>
          </a:p>
          <a:p>
            <a:pPr marL="0" indent="0">
              <a:buNone/>
            </a:pPr>
            <a:r>
              <a:rPr lang="en-US" sz="2000" b="1" dirty="0">
                <a:solidFill>
                  <a:srgbClr val="000000"/>
                </a:solidFill>
              </a:rPr>
              <a:t>Leave-One-Out Cross-Validation </a:t>
            </a:r>
          </a:p>
          <a:p>
            <a:pPr marL="0" indent="0">
              <a:buNone/>
            </a:pPr>
            <a:endParaRPr lang="en-US" b="1" dirty="0">
              <a:solidFill>
                <a:srgbClr val="000000"/>
              </a:solidFill>
            </a:endParaRPr>
          </a:p>
        </p:txBody>
      </p:sp>
      <p:pic>
        <p:nvPicPr>
          <p:cNvPr id="3" name="Picture 2"/>
          <p:cNvPicPr>
            <a:picLocks noChangeAspect="1"/>
          </p:cNvPicPr>
          <p:nvPr/>
        </p:nvPicPr>
        <p:blipFill>
          <a:blip r:embed="rId2"/>
          <a:stretch>
            <a:fillRect/>
          </a:stretch>
        </p:blipFill>
        <p:spPr>
          <a:xfrm>
            <a:off x="678325" y="1698368"/>
            <a:ext cx="3154874" cy="2101266"/>
          </a:xfrm>
          <a:prstGeom prst="rect">
            <a:avLst/>
          </a:prstGeom>
        </p:spPr>
      </p:pic>
      <p:pic>
        <p:nvPicPr>
          <p:cNvPr id="5" name="Picture 4"/>
          <p:cNvPicPr>
            <a:picLocks noChangeAspect="1"/>
          </p:cNvPicPr>
          <p:nvPr/>
        </p:nvPicPr>
        <p:blipFill>
          <a:blip r:embed="rId3"/>
          <a:stretch>
            <a:fillRect/>
          </a:stretch>
        </p:blipFill>
        <p:spPr>
          <a:xfrm>
            <a:off x="5173283" y="1704675"/>
            <a:ext cx="3148930" cy="1713825"/>
          </a:xfrm>
          <a:prstGeom prst="rect">
            <a:avLst/>
          </a:prstGeom>
        </p:spPr>
      </p:pic>
      <p:pic>
        <p:nvPicPr>
          <p:cNvPr id="6" name="Picture 5"/>
          <p:cNvPicPr>
            <a:picLocks noChangeAspect="1"/>
          </p:cNvPicPr>
          <p:nvPr/>
        </p:nvPicPr>
        <p:blipFill>
          <a:blip r:embed="rId4"/>
          <a:stretch>
            <a:fillRect/>
          </a:stretch>
        </p:blipFill>
        <p:spPr>
          <a:xfrm>
            <a:off x="2096177" y="3740562"/>
            <a:ext cx="5329205" cy="2933421"/>
          </a:xfrm>
          <a:prstGeom prst="rect">
            <a:avLst/>
          </a:prstGeom>
        </p:spPr>
      </p:pic>
      <p:sp>
        <p:nvSpPr>
          <p:cNvPr id="7" name="Content Placeholder 2"/>
          <p:cNvSpPr txBox="1">
            <a:spLocks/>
          </p:cNvSpPr>
          <p:nvPr/>
        </p:nvSpPr>
        <p:spPr>
          <a:xfrm>
            <a:off x="4760780" y="535411"/>
            <a:ext cx="4107550" cy="4550318"/>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endParaRPr lang="en-US" b="1" dirty="0">
              <a:solidFill>
                <a:srgbClr val="000000"/>
              </a:solidFill>
            </a:endParaRPr>
          </a:p>
          <a:p>
            <a:pPr marL="0" indent="0" algn="ctr">
              <a:buNone/>
            </a:pPr>
            <a:r>
              <a:rPr lang="en-US" sz="2000" b="1" dirty="0">
                <a:solidFill>
                  <a:srgbClr val="000000"/>
                </a:solidFill>
              </a:rPr>
              <a:t>K-Fold Cross-Validation</a:t>
            </a:r>
          </a:p>
        </p:txBody>
      </p:sp>
    </p:spTree>
    <p:extLst>
      <p:ext uri="{BB962C8B-B14F-4D97-AF65-F5344CB8AC3E}">
        <p14:creationId xmlns:p14="http://schemas.microsoft.com/office/powerpoint/2010/main" val="3552943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98835" y="1130166"/>
            <a:ext cx="8442051" cy="563321"/>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None/>
            </a:pPr>
            <a:r>
              <a:rPr lang="en-US" sz="2000" b="1" dirty="0">
                <a:solidFill>
                  <a:srgbClr val="000000"/>
                </a:solidFill>
              </a:rPr>
              <a:t>Difference between sampling many times to Bootstrapping</a:t>
            </a:r>
          </a:p>
        </p:txBody>
      </p:sp>
      <p:pic>
        <p:nvPicPr>
          <p:cNvPr id="9" name="Picture 8"/>
          <p:cNvPicPr>
            <a:picLocks noChangeAspect="1"/>
          </p:cNvPicPr>
          <p:nvPr/>
        </p:nvPicPr>
        <p:blipFill>
          <a:blip r:embed="rId2"/>
          <a:stretch>
            <a:fillRect/>
          </a:stretch>
        </p:blipFill>
        <p:spPr>
          <a:xfrm>
            <a:off x="4204039" y="2764369"/>
            <a:ext cx="4930250" cy="4094922"/>
          </a:xfrm>
          <a:prstGeom prst="rect">
            <a:avLst/>
          </a:prstGeom>
        </p:spPr>
      </p:pic>
      <p:pic>
        <p:nvPicPr>
          <p:cNvPr id="8" name="Picture 7"/>
          <p:cNvPicPr>
            <a:picLocks noChangeAspect="1"/>
          </p:cNvPicPr>
          <p:nvPr/>
        </p:nvPicPr>
        <p:blipFill>
          <a:blip r:embed="rId3"/>
          <a:stretch>
            <a:fillRect/>
          </a:stretch>
        </p:blipFill>
        <p:spPr>
          <a:xfrm>
            <a:off x="35834" y="1745656"/>
            <a:ext cx="4695699" cy="2829799"/>
          </a:xfrm>
          <a:prstGeom prst="rect">
            <a:avLst/>
          </a:prstGeom>
        </p:spPr>
      </p:pic>
      <p:sp>
        <p:nvSpPr>
          <p:cNvPr id="2" name="Title 1"/>
          <p:cNvSpPr>
            <a:spLocks noGrp="1"/>
          </p:cNvSpPr>
          <p:nvPr>
            <p:ph type="title"/>
          </p:nvPr>
        </p:nvSpPr>
        <p:spPr>
          <a:xfrm>
            <a:off x="-98176" y="107576"/>
            <a:ext cx="8577582" cy="963306"/>
          </a:xfrm>
        </p:spPr>
        <p:txBody>
          <a:bodyPr/>
          <a:lstStyle/>
          <a:p>
            <a:r>
              <a:rPr lang="en-US" dirty="0"/>
              <a:t>Bootstrap           </a:t>
            </a:r>
          </a:p>
        </p:txBody>
      </p:sp>
    </p:spTree>
    <p:extLst>
      <p:ext uri="{BB962C8B-B14F-4D97-AF65-F5344CB8AC3E}">
        <p14:creationId xmlns:p14="http://schemas.microsoft.com/office/powerpoint/2010/main" val="109645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526414" y="438203"/>
            <a:ext cx="8223249" cy="1028700"/>
          </a:xfrm>
        </p:spPr>
        <p:txBody>
          <a:bodyPr>
            <a:normAutofit fontScale="90000"/>
          </a:bodyPr>
          <a:lstStyle/>
          <a:p>
            <a:r>
              <a:rPr lang="en-US" dirty="0">
                <a:latin typeface="Calibri" panose="020F0502020204030204" pitchFamily="34" charset="0"/>
                <a:cs typeface="Calibri" panose="020F0502020204030204" pitchFamily="34" charset="0"/>
              </a:rPr>
              <a:t>Machine Learning Models use resampling and Non-parametric Models </a:t>
            </a:r>
          </a:p>
        </p:txBody>
      </p:sp>
      <p:sp>
        <p:nvSpPr>
          <p:cNvPr id="7" name="Content Placeholder 2">
            <a:extLst>
              <a:ext uri="{FF2B5EF4-FFF2-40B4-BE49-F238E27FC236}">
                <a16:creationId xmlns:a16="http://schemas.microsoft.com/office/drawing/2014/main" id="{35A08F58-AC2F-4524-A6EF-2C93D17F9F5A}"/>
              </a:ext>
            </a:extLst>
          </p:cNvPr>
          <p:cNvSpPr txBox="1">
            <a:spLocks/>
          </p:cNvSpPr>
          <p:nvPr/>
        </p:nvSpPr>
        <p:spPr>
          <a:xfrm>
            <a:off x="4753609" y="1729276"/>
            <a:ext cx="3995281" cy="780047"/>
          </a:xfrm>
          <a:prstGeom prst="rect">
            <a:avLst/>
          </a:prstGeom>
          <a:ln>
            <a:noFill/>
          </a:ln>
        </p:spPr>
        <p:txBody>
          <a:bodyPr vert="horz" lIns="68580" tIns="34290" rIns="68580" bIns="3429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3000" dirty="0">
                <a:solidFill>
                  <a:srgbClr val="660066"/>
                </a:solidFill>
              </a:rPr>
              <a:t>      Non-Parametric Model</a:t>
            </a:r>
          </a:p>
          <a:p>
            <a:pPr marL="0" indent="0">
              <a:buNone/>
            </a:pPr>
            <a:r>
              <a:rPr lang="en-US" sz="2175" dirty="0"/>
              <a:t>F </a:t>
            </a:r>
            <a:r>
              <a:rPr lang="mr-IN" sz="2175" dirty="0"/>
              <a:t>(X) = </a:t>
            </a:r>
            <a:r>
              <a:rPr lang="en-US" sz="2175" dirty="0"/>
              <a:t>any model form of x    </a:t>
            </a:r>
            <a:r>
              <a:rPr lang="en-US" dirty="0"/>
              <a:t>flexible  model</a:t>
            </a:r>
          </a:p>
          <a:p>
            <a:pPr marL="0" indent="0">
              <a:buNone/>
            </a:pPr>
            <a:endParaRPr lang="en-US" dirty="0"/>
          </a:p>
          <a:p>
            <a:pPr marL="0" indent="0">
              <a:lnSpc>
                <a:spcPct val="100000"/>
              </a:lnSpc>
              <a:spcBef>
                <a:spcPts val="0"/>
              </a:spcBef>
              <a:buNone/>
            </a:pPr>
            <a:endParaRPr lang="mr-IN" sz="3000" dirty="0"/>
          </a:p>
          <a:p>
            <a:pPr marL="0" indent="0">
              <a:buNone/>
            </a:pPr>
            <a:endParaRPr lang="mr-IN" sz="3000" dirty="0"/>
          </a:p>
          <a:p>
            <a:pPr marL="0" indent="0">
              <a:buNone/>
            </a:pP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pic>
        <p:nvPicPr>
          <p:cNvPr id="5" name="Picture 4" descr="Screen Shot 2021-01-03 at 4.5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494" y="2695501"/>
            <a:ext cx="5357906" cy="3586576"/>
          </a:xfrm>
          <a:prstGeom prst="rect">
            <a:avLst/>
          </a:prstGeom>
        </p:spPr>
      </p:pic>
      <p:sp>
        <p:nvSpPr>
          <p:cNvPr id="10" name="Content Placeholder 2">
            <a:extLst>
              <a:ext uri="{FF2B5EF4-FFF2-40B4-BE49-F238E27FC236}">
                <a16:creationId xmlns:a16="http://schemas.microsoft.com/office/drawing/2014/main" id="{35A08F58-AC2F-4524-A6EF-2C93D17F9F5A}"/>
              </a:ext>
            </a:extLst>
          </p:cNvPr>
          <p:cNvSpPr txBox="1">
            <a:spLocks/>
          </p:cNvSpPr>
          <p:nvPr/>
        </p:nvSpPr>
        <p:spPr>
          <a:xfrm>
            <a:off x="374057" y="1543098"/>
            <a:ext cx="8375606" cy="4733523"/>
          </a:xfrm>
          <a:prstGeom prst="rect">
            <a:avLst/>
          </a:prstGeom>
          <a:ln>
            <a:solidFill>
              <a:schemeClr val="tx1"/>
            </a:solidFill>
          </a:ln>
        </p:spPr>
        <p:txBody>
          <a:bodyPr vert="horz" lIns="68580" tIns="34290" rIns="68580" bIns="3429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sz="3000" dirty="0">
              <a:solidFill>
                <a:srgbClr val="660066"/>
              </a:solidFill>
            </a:endParaRPr>
          </a:p>
          <a:p>
            <a:pPr marL="0" indent="0">
              <a:buNone/>
            </a:pPr>
            <a:endParaRPr lang="en-US" dirty="0"/>
          </a:p>
          <a:p>
            <a:pPr marL="0" indent="0">
              <a:buNone/>
            </a:pPr>
            <a:endParaRPr lang="en-US" dirty="0"/>
          </a:p>
          <a:p>
            <a:pPr marL="0" indent="0">
              <a:buNone/>
            </a:pPr>
            <a:endParaRPr lang="en-US" dirty="0"/>
          </a:p>
          <a:p>
            <a:pPr marL="0" indent="0">
              <a:lnSpc>
                <a:spcPct val="100000"/>
              </a:lnSpc>
              <a:spcBef>
                <a:spcPts val="0"/>
              </a:spcBef>
              <a:buNone/>
            </a:pPr>
            <a:r>
              <a:rPr lang="en-US" sz="3000" dirty="0"/>
              <a:t>   </a:t>
            </a:r>
            <a:endParaRPr lang="en-US" sz="3000" dirty="0">
              <a:solidFill>
                <a:srgbClr val="FF0000"/>
              </a:solidFill>
            </a:endParaRPr>
          </a:p>
          <a:p>
            <a:pPr marL="0" indent="0">
              <a:buNone/>
            </a:pPr>
            <a:endParaRPr lang="mr-IN" sz="3000" dirty="0"/>
          </a:p>
          <a:p>
            <a:pPr marL="0" indent="0">
              <a:buNone/>
            </a:pPr>
            <a:endParaRPr lang="en-US" sz="1125" dirty="0"/>
          </a:p>
          <a:p>
            <a:pPr marL="0" indent="0">
              <a:buNone/>
            </a:pPr>
            <a:endParaRPr lang="en-US" sz="1125" dirty="0"/>
          </a:p>
        </p:txBody>
      </p:sp>
    </p:spTree>
    <p:extLst>
      <p:ext uri="{BB962C8B-B14F-4D97-AF65-F5344CB8AC3E}">
        <p14:creationId xmlns:p14="http://schemas.microsoft.com/office/powerpoint/2010/main" val="402657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093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147078"/>
          </a:xfrm>
        </p:spPr>
        <p:txBody>
          <a:bodyPr/>
          <a:lstStyle/>
          <a:p>
            <a:r>
              <a:rPr lang="en-US" dirty="0"/>
              <a:t>Model Selection</a:t>
            </a:r>
          </a:p>
        </p:txBody>
      </p:sp>
      <p:sp>
        <p:nvSpPr>
          <p:cNvPr id="3" name="Content Placeholder 2"/>
          <p:cNvSpPr>
            <a:spLocks noGrp="1"/>
          </p:cNvSpPr>
          <p:nvPr>
            <p:ph idx="1"/>
          </p:nvPr>
        </p:nvSpPr>
        <p:spPr>
          <a:xfrm>
            <a:off x="602919" y="1444531"/>
            <a:ext cx="8042276" cy="2574221"/>
          </a:xfrm>
        </p:spPr>
        <p:txBody>
          <a:bodyPr>
            <a:normAutofit/>
          </a:bodyPr>
          <a:lstStyle/>
          <a:p>
            <a:r>
              <a:rPr lang="en-US" dirty="0"/>
              <a:t>What is model assessment? The process of evaluating a </a:t>
            </a:r>
            <a:r>
              <a:rPr lang="en-US" b="1" dirty="0"/>
              <a:t>model’s performance </a:t>
            </a:r>
          </a:p>
          <a:p>
            <a:r>
              <a:rPr lang="en-US" dirty="0"/>
              <a:t>What is </a:t>
            </a:r>
            <a:r>
              <a:rPr lang="en-US" b="1" dirty="0"/>
              <a:t>model selection</a:t>
            </a:r>
            <a:r>
              <a:rPr lang="en-US" dirty="0"/>
              <a:t>? The process of selecting the proper level of flexibility</a:t>
            </a:r>
          </a:p>
          <a:p>
            <a:endParaRPr lang="en-US" dirty="0"/>
          </a:p>
          <a:p>
            <a:endParaRPr lang="en-US" dirty="0"/>
          </a:p>
          <a:p>
            <a:endParaRPr lang="en-US" dirty="0"/>
          </a:p>
        </p:txBody>
      </p:sp>
      <p:sp>
        <p:nvSpPr>
          <p:cNvPr id="4" name="Content Placeholder 2"/>
          <p:cNvSpPr txBox="1">
            <a:spLocks/>
          </p:cNvSpPr>
          <p:nvPr/>
        </p:nvSpPr>
        <p:spPr>
          <a:xfrm>
            <a:off x="418011" y="4018752"/>
            <a:ext cx="4051496" cy="2507701"/>
          </a:xfrm>
          <a:prstGeom prst="rect">
            <a:avLst/>
          </a:prstGeom>
        </p:spPr>
        <p:txBody>
          <a:bodyPr vert="horz" lIns="91440" tIns="45720" rIns="91440" bIns="45720" rtlCol="0">
            <a:normAutofit fontScale="925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b="1" dirty="0">
                <a:solidFill>
                  <a:srgbClr val="000000"/>
                </a:solidFill>
              </a:rPr>
              <a:t>cross-validation </a:t>
            </a:r>
            <a:r>
              <a:rPr lang="en-US" dirty="0"/>
              <a:t>can be used to estimate the test error associated with a given statistical learning method in order to evaluate its performance, or to select the appropriate level of flexibility. </a:t>
            </a:r>
          </a:p>
        </p:txBody>
      </p:sp>
      <p:sp>
        <p:nvSpPr>
          <p:cNvPr id="5" name="Content Placeholder 2"/>
          <p:cNvSpPr txBox="1">
            <a:spLocks/>
          </p:cNvSpPr>
          <p:nvPr/>
        </p:nvSpPr>
        <p:spPr>
          <a:xfrm>
            <a:off x="4973316" y="4018752"/>
            <a:ext cx="3671879" cy="2031102"/>
          </a:xfrm>
          <a:prstGeom prst="rect">
            <a:avLst/>
          </a:prstGeom>
        </p:spPr>
        <p:txBody>
          <a:bodyPr vert="horz" lIns="91440" tIns="45720" rIns="91440" bIns="45720" rtlCol="0">
            <a:normAutofit fontScale="92500" lnSpcReduction="2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b="1" dirty="0"/>
              <a:t>Bootstrap is </a:t>
            </a:r>
            <a:r>
              <a:rPr lang="en-US" dirty="0"/>
              <a:t>used in several contexts, most commonly to provide a measure of accuracy of a parameter estimate or of a given statistical learning method</a:t>
            </a:r>
          </a:p>
          <a:p>
            <a:endParaRPr lang="en-US" dirty="0"/>
          </a:p>
        </p:txBody>
      </p:sp>
    </p:spTree>
    <p:extLst>
      <p:ext uri="{BB962C8B-B14F-4D97-AF65-F5344CB8AC3E}">
        <p14:creationId xmlns:p14="http://schemas.microsoft.com/office/powerpoint/2010/main" val="88037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68E-8E9C-F042-9D6D-046E2044EF39}"/>
              </a:ext>
            </a:extLst>
          </p:cNvPr>
          <p:cNvSpPr>
            <a:spLocks noGrp="1"/>
          </p:cNvSpPr>
          <p:nvPr>
            <p:ph type="title"/>
          </p:nvPr>
        </p:nvSpPr>
        <p:spPr/>
        <p:txBody>
          <a:bodyPr/>
          <a:lstStyle/>
          <a:p>
            <a:r>
              <a:rPr lang="en-US" dirty="0"/>
              <a:t>Model Performance on the testing set</a:t>
            </a:r>
          </a:p>
        </p:txBody>
      </p:sp>
      <p:sp>
        <p:nvSpPr>
          <p:cNvPr id="3" name="Text Placeholder 2">
            <a:extLst>
              <a:ext uri="{FF2B5EF4-FFF2-40B4-BE49-F238E27FC236}">
                <a16:creationId xmlns:a16="http://schemas.microsoft.com/office/drawing/2014/main" id="{927ACEB2-E338-ED48-9465-FADA7FC5D03C}"/>
              </a:ext>
            </a:extLst>
          </p:cNvPr>
          <p:cNvSpPr>
            <a:spLocks noGrp="1"/>
          </p:cNvSpPr>
          <p:nvPr>
            <p:ph type="body" idx="1"/>
          </p:nvPr>
        </p:nvSpPr>
        <p:spPr/>
        <p:txBody>
          <a:bodyPr/>
          <a:lstStyle/>
          <a:p>
            <a:r>
              <a:rPr lang="en-US" dirty="0"/>
              <a:t>Numerical Response</a:t>
            </a:r>
          </a:p>
        </p:txBody>
      </p:sp>
      <p:sp>
        <p:nvSpPr>
          <p:cNvPr id="5" name="Text Placeholder 4">
            <a:extLst>
              <a:ext uri="{FF2B5EF4-FFF2-40B4-BE49-F238E27FC236}">
                <a16:creationId xmlns:a16="http://schemas.microsoft.com/office/drawing/2014/main" id="{870BD14A-9D38-484A-8D27-A7FA53A7A88E}"/>
              </a:ext>
            </a:extLst>
          </p:cNvPr>
          <p:cNvSpPr>
            <a:spLocks noGrp="1"/>
          </p:cNvSpPr>
          <p:nvPr>
            <p:ph type="body" sz="quarter" idx="3"/>
          </p:nvPr>
        </p:nvSpPr>
        <p:spPr/>
        <p:txBody>
          <a:bodyPr/>
          <a:lstStyle/>
          <a:p>
            <a:r>
              <a:rPr lang="en-US" dirty="0"/>
              <a:t>Categorical Response</a:t>
            </a:r>
          </a:p>
        </p:txBody>
      </p:sp>
      <p:sp>
        <p:nvSpPr>
          <p:cNvPr id="6" name="Content Placeholder 5">
            <a:extLst>
              <a:ext uri="{FF2B5EF4-FFF2-40B4-BE49-F238E27FC236}">
                <a16:creationId xmlns:a16="http://schemas.microsoft.com/office/drawing/2014/main" id="{3074B6A7-D4F5-7A42-8A08-CF15322BE0E0}"/>
              </a:ext>
            </a:extLst>
          </p:cNvPr>
          <p:cNvSpPr>
            <a:spLocks noGrp="1"/>
          </p:cNvSpPr>
          <p:nvPr>
            <p:ph sz="quarter" idx="4"/>
          </p:nvPr>
        </p:nvSpPr>
        <p:spPr/>
        <p:txBody>
          <a:bodyPr>
            <a:normAutofit/>
          </a:bodyPr>
          <a:lstStyle/>
          <a:p>
            <a:r>
              <a:rPr lang="en-US" sz="2000" dirty="0"/>
              <a:t>Accuracy</a:t>
            </a:r>
          </a:p>
          <a:p>
            <a:r>
              <a:rPr lang="en-US" sz="2000" dirty="0"/>
              <a:t>Precision</a:t>
            </a:r>
          </a:p>
          <a:p>
            <a:r>
              <a:rPr lang="en-US" sz="2000" dirty="0"/>
              <a:t>Recall</a:t>
            </a:r>
          </a:p>
          <a:p>
            <a:r>
              <a:rPr lang="en-US" sz="2000" dirty="0"/>
              <a:t>F1</a:t>
            </a:r>
          </a:p>
          <a:p>
            <a:r>
              <a:rPr lang="en-US" sz="2000" dirty="0"/>
              <a:t>Kappa - improve classification 	if the percentage to 	predict is small</a:t>
            </a:r>
          </a:p>
          <a:p>
            <a:endParaRPr lang="en-US" sz="2000" dirty="0"/>
          </a:p>
        </p:txBody>
      </p:sp>
      <p:pic>
        <p:nvPicPr>
          <p:cNvPr id="7" name="Content Placeholder 6">
            <a:extLst>
              <a:ext uri="{FF2B5EF4-FFF2-40B4-BE49-F238E27FC236}">
                <a16:creationId xmlns:a16="http://schemas.microsoft.com/office/drawing/2014/main" id="{D1C2E2D1-B042-A94D-810B-05D886DCAF27}"/>
              </a:ext>
            </a:extLst>
          </p:cNvPr>
          <p:cNvPicPr>
            <a:picLocks noGrp="1" noChangeAspect="1"/>
          </p:cNvPicPr>
          <p:nvPr>
            <p:ph sz="half" idx="2"/>
          </p:nvPr>
        </p:nvPicPr>
        <p:blipFill>
          <a:blip r:embed="rId2"/>
          <a:stretch>
            <a:fillRect/>
          </a:stretch>
        </p:blipFill>
        <p:spPr>
          <a:xfrm>
            <a:off x="843323" y="2468562"/>
            <a:ext cx="2703510" cy="639762"/>
          </a:xfrm>
          <a:prstGeom prst="rect">
            <a:avLst/>
          </a:prstGeom>
        </p:spPr>
      </p:pic>
      <p:pic>
        <p:nvPicPr>
          <p:cNvPr id="8" name="Picture 7">
            <a:extLst>
              <a:ext uri="{FF2B5EF4-FFF2-40B4-BE49-F238E27FC236}">
                <a16:creationId xmlns:a16="http://schemas.microsoft.com/office/drawing/2014/main" id="{EE350B80-1625-D74F-A371-5D1A5A137123}"/>
              </a:ext>
            </a:extLst>
          </p:cNvPr>
          <p:cNvPicPr>
            <a:picLocks noChangeAspect="1"/>
          </p:cNvPicPr>
          <p:nvPr/>
        </p:nvPicPr>
        <p:blipFill>
          <a:blip r:embed="rId3"/>
          <a:stretch>
            <a:fillRect/>
          </a:stretch>
        </p:blipFill>
        <p:spPr>
          <a:xfrm>
            <a:off x="759978" y="3378488"/>
            <a:ext cx="2870200" cy="698500"/>
          </a:xfrm>
          <a:prstGeom prst="rect">
            <a:avLst/>
          </a:prstGeom>
        </p:spPr>
      </p:pic>
      <p:pic>
        <p:nvPicPr>
          <p:cNvPr id="9" name="Picture 8">
            <a:extLst>
              <a:ext uri="{FF2B5EF4-FFF2-40B4-BE49-F238E27FC236}">
                <a16:creationId xmlns:a16="http://schemas.microsoft.com/office/drawing/2014/main" id="{05E602A2-8ED8-584E-907E-828E9F6160A7}"/>
              </a:ext>
            </a:extLst>
          </p:cNvPr>
          <p:cNvPicPr>
            <a:picLocks noChangeAspect="1"/>
          </p:cNvPicPr>
          <p:nvPr/>
        </p:nvPicPr>
        <p:blipFill>
          <a:blip r:embed="rId4"/>
          <a:stretch>
            <a:fillRect/>
          </a:stretch>
        </p:blipFill>
        <p:spPr>
          <a:xfrm>
            <a:off x="759978" y="4334668"/>
            <a:ext cx="3263900" cy="660400"/>
          </a:xfrm>
          <a:prstGeom prst="rect">
            <a:avLst/>
          </a:prstGeom>
        </p:spPr>
      </p:pic>
      <p:pic>
        <p:nvPicPr>
          <p:cNvPr id="10" name="Picture 9">
            <a:extLst>
              <a:ext uri="{FF2B5EF4-FFF2-40B4-BE49-F238E27FC236}">
                <a16:creationId xmlns:a16="http://schemas.microsoft.com/office/drawing/2014/main" id="{1BA7DB79-AB82-F548-B0A5-15BB30C53E67}"/>
              </a:ext>
            </a:extLst>
          </p:cNvPr>
          <p:cNvPicPr>
            <a:picLocks noChangeAspect="1"/>
          </p:cNvPicPr>
          <p:nvPr/>
        </p:nvPicPr>
        <p:blipFill>
          <a:blip r:embed="rId5"/>
          <a:stretch>
            <a:fillRect/>
          </a:stretch>
        </p:blipFill>
        <p:spPr>
          <a:xfrm>
            <a:off x="759978" y="5384294"/>
            <a:ext cx="3733800" cy="711200"/>
          </a:xfrm>
          <a:prstGeom prst="rect">
            <a:avLst/>
          </a:prstGeom>
        </p:spPr>
      </p:pic>
      <p:sp>
        <p:nvSpPr>
          <p:cNvPr id="11" name="Content Placeholder 2">
            <a:extLst>
              <a:ext uri="{FF2B5EF4-FFF2-40B4-BE49-F238E27FC236}">
                <a16:creationId xmlns:a16="http://schemas.microsoft.com/office/drawing/2014/main" id="{340D43C8-F824-384E-959B-42BC29C823F0}"/>
              </a:ext>
            </a:extLst>
          </p:cNvPr>
          <p:cNvSpPr txBox="1">
            <a:spLocks/>
          </p:cNvSpPr>
          <p:nvPr/>
        </p:nvSpPr>
        <p:spPr>
          <a:xfrm>
            <a:off x="408160" y="3188366"/>
            <a:ext cx="4173692" cy="698500"/>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sz="2000" dirty="0"/>
              <a:t>Akaike information criterion (AIC)</a:t>
            </a:r>
          </a:p>
          <a:p>
            <a:pPr marL="0" indent="0">
              <a:buNone/>
            </a:pPr>
            <a:endParaRPr lang="en-US" sz="1600" dirty="0"/>
          </a:p>
          <a:p>
            <a:pPr marL="0" indent="0">
              <a:buNone/>
            </a:pPr>
            <a:endParaRPr lang="en-US" b="1" dirty="0">
              <a:solidFill>
                <a:srgbClr val="000000"/>
              </a:solidFill>
            </a:endParaRPr>
          </a:p>
          <a:p>
            <a:pPr marL="0" indent="0">
              <a:buNone/>
            </a:pPr>
            <a:endParaRPr lang="en-US" b="1" dirty="0">
              <a:solidFill>
                <a:srgbClr val="000000"/>
              </a:solidFill>
            </a:endParaRPr>
          </a:p>
          <a:p>
            <a:pPr marL="0" indent="0">
              <a:buNone/>
            </a:pPr>
            <a:endParaRPr lang="en-US" b="1" dirty="0">
              <a:solidFill>
                <a:srgbClr val="000000"/>
              </a:solidFill>
            </a:endParaRPr>
          </a:p>
        </p:txBody>
      </p:sp>
      <p:sp>
        <p:nvSpPr>
          <p:cNvPr id="12" name="Content Placeholder 2">
            <a:extLst>
              <a:ext uri="{FF2B5EF4-FFF2-40B4-BE49-F238E27FC236}">
                <a16:creationId xmlns:a16="http://schemas.microsoft.com/office/drawing/2014/main" id="{FBBC8F04-E1DE-3C47-A122-B3D5F859D93A}"/>
              </a:ext>
            </a:extLst>
          </p:cNvPr>
          <p:cNvSpPr txBox="1">
            <a:spLocks/>
          </p:cNvSpPr>
          <p:nvPr/>
        </p:nvSpPr>
        <p:spPr>
          <a:xfrm>
            <a:off x="398308" y="4199226"/>
            <a:ext cx="4173692" cy="1116591"/>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sz="2000" dirty="0"/>
              <a:t>Bayesian information criterion(BIC)</a:t>
            </a:r>
          </a:p>
          <a:p>
            <a:pPr marL="0" indent="0">
              <a:buNone/>
            </a:pPr>
            <a:endParaRPr lang="en-US" sz="1600" dirty="0"/>
          </a:p>
          <a:p>
            <a:pPr marL="0" indent="0">
              <a:buNone/>
            </a:pPr>
            <a:endParaRPr lang="en-US" b="1" dirty="0">
              <a:solidFill>
                <a:srgbClr val="000000"/>
              </a:solidFill>
            </a:endParaRPr>
          </a:p>
          <a:p>
            <a:pPr marL="0" indent="0">
              <a:buNone/>
            </a:pPr>
            <a:endParaRPr lang="en-US" b="1" dirty="0">
              <a:solidFill>
                <a:srgbClr val="000000"/>
              </a:solidFill>
            </a:endParaRPr>
          </a:p>
          <a:p>
            <a:pPr marL="0" indent="0">
              <a:buNone/>
            </a:pPr>
            <a:endParaRPr lang="en-US" b="1" dirty="0">
              <a:solidFill>
                <a:srgbClr val="000000"/>
              </a:solidFill>
            </a:endParaRPr>
          </a:p>
        </p:txBody>
      </p:sp>
      <p:sp>
        <p:nvSpPr>
          <p:cNvPr id="13" name="Content Placeholder 2">
            <a:extLst>
              <a:ext uri="{FF2B5EF4-FFF2-40B4-BE49-F238E27FC236}">
                <a16:creationId xmlns:a16="http://schemas.microsoft.com/office/drawing/2014/main" id="{659397AA-7E15-F34D-97B7-9B28E4FD2392}"/>
              </a:ext>
            </a:extLst>
          </p:cNvPr>
          <p:cNvSpPr txBox="1">
            <a:spLocks/>
          </p:cNvSpPr>
          <p:nvPr/>
        </p:nvSpPr>
        <p:spPr>
          <a:xfrm>
            <a:off x="540032" y="6164145"/>
            <a:ext cx="4173692" cy="1116591"/>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sz="2000" dirty="0"/>
              <a:t>MAPE. </a:t>
            </a:r>
          </a:p>
          <a:p>
            <a:pPr marL="0" indent="0">
              <a:buNone/>
            </a:pPr>
            <a:endParaRPr lang="en-US" sz="1600" dirty="0"/>
          </a:p>
          <a:p>
            <a:pPr marL="0" indent="0">
              <a:buNone/>
            </a:pPr>
            <a:endParaRPr lang="en-US" b="1" dirty="0">
              <a:solidFill>
                <a:srgbClr val="000000"/>
              </a:solidFill>
            </a:endParaRPr>
          </a:p>
          <a:p>
            <a:pPr marL="0" indent="0">
              <a:buNone/>
            </a:pPr>
            <a:endParaRPr lang="en-US" b="1" dirty="0">
              <a:solidFill>
                <a:srgbClr val="000000"/>
              </a:solidFill>
            </a:endParaRPr>
          </a:p>
          <a:p>
            <a:pPr marL="0" indent="0">
              <a:buNone/>
            </a:pPr>
            <a:endParaRPr lang="en-US" b="1" dirty="0">
              <a:solidFill>
                <a:srgbClr val="000000"/>
              </a:solidFill>
            </a:endParaRPr>
          </a:p>
        </p:txBody>
      </p:sp>
      <p:sp>
        <p:nvSpPr>
          <p:cNvPr id="14" name="Content Placeholder 2">
            <a:extLst>
              <a:ext uri="{FF2B5EF4-FFF2-40B4-BE49-F238E27FC236}">
                <a16:creationId xmlns:a16="http://schemas.microsoft.com/office/drawing/2014/main" id="{2D3C84EB-71A0-7A4A-891B-30F03AF6DA9D}"/>
              </a:ext>
            </a:extLst>
          </p:cNvPr>
          <p:cNvSpPr txBox="1">
            <a:spLocks/>
          </p:cNvSpPr>
          <p:nvPr/>
        </p:nvSpPr>
        <p:spPr>
          <a:xfrm>
            <a:off x="450637" y="2157034"/>
            <a:ext cx="4173692" cy="698500"/>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sz="2000" dirty="0"/>
              <a:t>Mallows Cp</a:t>
            </a:r>
          </a:p>
          <a:p>
            <a:pPr marL="0" indent="0">
              <a:buNone/>
            </a:pPr>
            <a:endParaRPr lang="en-US" sz="1600" dirty="0"/>
          </a:p>
          <a:p>
            <a:pPr marL="0" indent="0">
              <a:buNone/>
            </a:pPr>
            <a:endParaRPr lang="en-US" b="1" dirty="0">
              <a:solidFill>
                <a:srgbClr val="000000"/>
              </a:solidFill>
            </a:endParaRPr>
          </a:p>
          <a:p>
            <a:pPr marL="0" indent="0">
              <a:buNone/>
            </a:pPr>
            <a:endParaRPr lang="en-US" b="1" dirty="0">
              <a:solidFill>
                <a:srgbClr val="000000"/>
              </a:solidFill>
            </a:endParaRPr>
          </a:p>
          <a:p>
            <a:pPr marL="0" indent="0">
              <a:buNone/>
            </a:pPr>
            <a:endParaRPr lang="en-US" b="1" dirty="0">
              <a:solidFill>
                <a:srgbClr val="000000"/>
              </a:solidFill>
            </a:endParaRPr>
          </a:p>
        </p:txBody>
      </p:sp>
    </p:spTree>
    <p:extLst>
      <p:ext uri="{BB962C8B-B14F-4D97-AF65-F5344CB8AC3E}">
        <p14:creationId xmlns:p14="http://schemas.microsoft.com/office/powerpoint/2010/main" val="27508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381330"/>
            <a:ext cx="8223249" cy="1371600"/>
          </a:xfrm>
        </p:spPr>
        <p:txBody>
          <a:bodyPr>
            <a:normAutofit/>
          </a:bodyPr>
          <a:lstStyle/>
          <a:p>
            <a:r>
              <a:rPr lang="en-US" dirty="0">
                <a:latin typeface="Calibri" panose="020F0502020204030204" pitchFamily="34" charset="0"/>
                <a:cs typeface="Calibri" panose="020F0502020204030204" pitchFamily="34" charset="0"/>
              </a:rPr>
              <a:t>Agenda:</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647701" y="1300570"/>
            <a:ext cx="7543800" cy="5176100"/>
          </a:xfrm>
        </p:spPr>
        <p:txBody>
          <a:bodyPr>
            <a:normAutofit/>
          </a:bodyPr>
          <a:lstStyle/>
          <a:p>
            <a:pPr lv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342900" indent="-342900">
              <a:buAutoNum type="arabicPeriod"/>
            </a:pPr>
            <a:r>
              <a:rPr lang="en-US" sz="1800" b="1" dirty="0">
                <a:solidFill>
                  <a:schemeClr val="accent6"/>
                </a:solidFill>
                <a:latin typeface="Calibri" panose="020F0502020204030204" pitchFamily="34" charset="0"/>
                <a:cs typeface="Calibri" panose="020F0502020204030204" pitchFamily="34" charset="0"/>
              </a:rPr>
              <a:t>Review Tableau # 2</a:t>
            </a:r>
          </a:p>
          <a:p>
            <a:pPr marL="342900" indent="-342900">
              <a:buFont typeface="Arial" pitchFamily="34" charset="0"/>
              <a:buAutoNum type="arabicPeriod"/>
            </a:pPr>
            <a:r>
              <a:rPr lang="en-US" sz="1800" b="1" dirty="0">
                <a:solidFill>
                  <a:schemeClr val="accent6"/>
                </a:solidFill>
                <a:latin typeface="Calibri" panose="020F0502020204030204" pitchFamily="34" charset="0"/>
                <a:cs typeface="Calibri" panose="020F0502020204030204" pitchFamily="34" charset="0"/>
              </a:rPr>
              <a:t>Assign Tableau # 3 </a:t>
            </a:r>
          </a:p>
          <a:p>
            <a:pPr marL="342900" indent="-342900">
              <a:buFont typeface="Arial" pitchFamily="34" charset="0"/>
              <a:buAutoNum type="arabicPeriod"/>
            </a:pPr>
            <a:r>
              <a:rPr lang="en-US" sz="1800" b="1" dirty="0">
                <a:solidFill>
                  <a:schemeClr val="accent6"/>
                </a:solidFill>
                <a:latin typeface="Calibri" panose="020F0502020204030204" pitchFamily="34" charset="0"/>
                <a:cs typeface="Calibri" panose="020F0502020204030204" pitchFamily="34" charset="0"/>
              </a:rPr>
              <a:t>Review Homework # 3 </a:t>
            </a:r>
          </a:p>
          <a:p>
            <a:pPr marL="342900" indent="-342900">
              <a:buAutoNum type="arabicPeriod"/>
            </a:pPr>
            <a:r>
              <a:rPr lang="en-US" sz="1800" b="1" dirty="0">
                <a:solidFill>
                  <a:schemeClr val="accent6"/>
                </a:solidFill>
                <a:latin typeface="Calibri" panose="020F0502020204030204" pitchFamily="34" charset="0"/>
                <a:cs typeface="Calibri" panose="020F0502020204030204" pitchFamily="34" charset="0"/>
              </a:rPr>
              <a:t>Clarify Homework #4 – Bayesian Models</a:t>
            </a:r>
          </a:p>
          <a:p>
            <a:pPr marL="342900" indent="-342900">
              <a:buAutoNum type="arabicPeriod"/>
            </a:pPr>
            <a:r>
              <a:rPr lang="en-US" b="1" dirty="0">
                <a:latin typeface="Calibri" panose="020F0502020204030204" pitchFamily="34" charset="0"/>
                <a:cs typeface="Calibri" panose="020F0502020204030204" pitchFamily="34" charset="0"/>
              </a:rPr>
              <a:t>Resampling </a:t>
            </a:r>
          </a:p>
          <a:p>
            <a:pPr marL="342900" indent="-342900">
              <a:buAutoNum type="arabicPeriod"/>
            </a:pPr>
            <a:r>
              <a:rPr lang="en-US" b="1" dirty="0">
                <a:latin typeface="Calibri" panose="020F0502020204030204" pitchFamily="34" charset="0"/>
                <a:cs typeface="Calibri" panose="020F0502020204030204" pitchFamily="34" charset="0"/>
              </a:rPr>
              <a:t>Machine Learning Models</a:t>
            </a:r>
          </a:p>
          <a:p>
            <a:pPr marL="0" indent="0">
              <a:buNone/>
            </a:pPr>
            <a:endParaRPr lang="en-US" sz="1800" b="1" dirty="0">
              <a:solidFill>
                <a:schemeClr val="accent6"/>
              </a:solidFill>
              <a:latin typeface="Calibri" panose="020F0502020204030204" pitchFamily="34" charset="0"/>
              <a:cs typeface="Calibri" panose="020F0502020204030204" pitchFamily="34" charset="0"/>
            </a:endParaRPr>
          </a:p>
          <a:p>
            <a:pPr marL="342900" indent="-342900">
              <a:buAutoNum type="arabicPeriod"/>
            </a:pPr>
            <a:endParaRPr lang="en-US" dirty="0">
              <a:latin typeface="Calibri" panose="020F0502020204030204" pitchFamily="34" charset="0"/>
              <a:cs typeface="Calibri" panose="020F0502020204030204" pitchFamily="34" charset="0"/>
            </a:endParaRPr>
          </a:p>
          <a:p>
            <a:pPr marL="274320" lvl="1" indent="0">
              <a:buNone/>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208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52500" y="183301"/>
            <a:ext cx="6411434" cy="914964"/>
          </a:xfrm>
        </p:spPr>
        <p:txBody>
          <a:bodyPr>
            <a:normAutofit/>
          </a:bodyPr>
          <a:lstStyle/>
          <a:p>
            <a:r>
              <a:rPr lang="en-US" dirty="0">
                <a:solidFill>
                  <a:srgbClr val="2C7C9F"/>
                </a:solidFill>
                <a:latin typeface="Calibri" panose="020F0502020204030204" pitchFamily="34" charset="0"/>
                <a:cs typeface="Calibri" panose="020F0502020204030204" pitchFamily="34" charset="0"/>
              </a:rPr>
              <a:t>Confusion Matrix Results - 1</a:t>
            </a:r>
            <a:endParaRPr lang="en-US" dirty="0">
              <a:latin typeface="Calibri" panose="020F0502020204030204" pitchFamily="34" charset="0"/>
              <a:cs typeface="Calibri" panose="020F0502020204030204" pitchFamily="34" charset="0"/>
            </a:endParaRPr>
          </a:p>
        </p:txBody>
      </p:sp>
      <p:sp>
        <p:nvSpPr>
          <p:cNvPr id="4" name="Rectangle 3"/>
          <p:cNvSpPr/>
          <p:nvPr/>
        </p:nvSpPr>
        <p:spPr>
          <a:xfrm>
            <a:off x="6090908" y="380080"/>
            <a:ext cx="4056462" cy="1477328"/>
          </a:xfrm>
          <a:prstGeom prst="rect">
            <a:avLst/>
          </a:prstGeom>
        </p:spPr>
        <p:txBody>
          <a:bodyPr wrap="square">
            <a:spAutoFit/>
          </a:bodyPr>
          <a:lstStyle/>
          <a:p>
            <a:r>
              <a:rPr lang="en-US" sz="1200" dirty="0"/>
              <a:t>#Creating confusion matrix</a:t>
            </a:r>
          </a:p>
          <a:p>
            <a:r>
              <a:rPr lang="en-US" sz="1200" dirty="0">
                <a:solidFill>
                  <a:schemeClr val="accent1"/>
                </a:solidFill>
              </a:rPr>
              <a:t>library(</a:t>
            </a:r>
            <a:r>
              <a:rPr lang="en-US" sz="1200" dirty="0" err="1">
                <a:solidFill>
                  <a:schemeClr val="accent1"/>
                </a:solidFill>
              </a:rPr>
              <a:t>confusionMatrix</a:t>
            </a:r>
            <a:r>
              <a:rPr lang="en-US" sz="1200" dirty="0">
                <a:solidFill>
                  <a:schemeClr val="accent1"/>
                </a:solidFill>
              </a:rPr>
              <a:t>)</a:t>
            </a:r>
            <a:endParaRPr lang="en-US" sz="1200" dirty="0">
              <a:solidFill>
                <a:srgbClr val="2C7C9F"/>
              </a:solidFill>
            </a:endParaRPr>
          </a:p>
          <a:p>
            <a:endParaRPr lang="en-US" sz="1200" dirty="0"/>
          </a:p>
          <a:p>
            <a:r>
              <a:rPr lang="en-US" sz="1200" dirty="0"/>
              <a:t>#Creating confusion matrix</a:t>
            </a:r>
            <a:endParaRPr lang="en-US" sz="1200" dirty="0">
              <a:solidFill>
                <a:srgbClr val="2C7C9F"/>
              </a:solidFill>
            </a:endParaRPr>
          </a:p>
          <a:p>
            <a:r>
              <a:rPr lang="en-US" sz="1200" dirty="0" err="1">
                <a:solidFill>
                  <a:srgbClr val="2C7C9F"/>
                </a:solidFill>
              </a:rPr>
              <a:t>confusionMatrix</a:t>
            </a:r>
            <a:r>
              <a:rPr lang="en-US" sz="1200" dirty="0">
                <a:solidFill>
                  <a:srgbClr val="2C7C9F"/>
                </a:solidFill>
              </a:rPr>
              <a:t>(data = </a:t>
            </a:r>
            <a:r>
              <a:rPr lang="en-US" sz="1200" dirty="0" err="1">
                <a:solidFill>
                  <a:srgbClr val="2C7C9F"/>
                </a:solidFill>
              </a:rPr>
              <a:t>testset$pred</a:t>
            </a:r>
            <a:r>
              <a:rPr lang="en-US" sz="1200" dirty="0">
                <a:solidFill>
                  <a:srgbClr val="2C7C9F"/>
                </a:solidFill>
              </a:rPr>
              <a:t>, </a:t>
            </a:r>
          </a:p>
          <a:p>
            <a:r>
              <a:rPr lang="en-US" sz="1200" dirty="0">
                <a:solidFill>
                  <a:srgbClr val="2C7C9F"/>
                </a:solidFill>
              </a:rPr>
              <a:t>                      reference = </a:t>
            </a:r>
            <a:r>
              <a:rPr lang="en-US" sz="1200" dirty="0" err="1">
                <a:solidFill>
                  <a:srgbClr val="2C7C9F"/>
                </a:solidFill>
              </a:rPr>
              <a:t>testset$obs</a:t>
            </a:r>
            <a:r>
              <a:rPr lang="en-US" sz="1200" dirty="0">
                <a:solidFill>
                  <a:srgbClr val="2C7C9F"/>
                </a:solidFill>
              </a:rPr>
              <a:t>)</a:t>
            </a:r>
          </a:p>
          <a:p>
            <a:pPr marL="285750" indent="-285750">
              <a:buFont typeface="Wingdings" charset="0"/>
              <a:buChar char="Ø"/>
            </a:pPr>
            <a:endParaRPr lang="en-US" dirty="0"/>
          </a:p>
        </p:txBody>
      </p:sp>
      <p:sp>
        <p:nvSpPr>
          <p:cNvPr id="7" name="Rectangle 6"/>
          <p:cNvSpPr/>
          <p:nvPr/>
        </p:nvSpPr>
        <p:spPr>
          <a:xfrm>
            <a:off x="246594" y="1006513"/>
            <a:ext cx="8897406" cy="6124754"/>
          </a:xfrm>
          <a:prstGeom prst="rect">
            <a:avLst/>
          </a:prstGeom>
        </p:spPr>
        <p:txBody>
          <a:bodyPr wrap="square">
            <a:spAutoFit/>
          </a:bodyPr>
          <a:lstStyle/>
          <a:p>
            <a:r>
              <a:rPr lang="en-US" sz="1400" dirty="0"/>
              <a:t>Confusion Matrix and Statist</a:t>
            </a:r>
          </a:p>
          <a:p>
            <a:r>
              <a:rPr lang="en-US" sz="1400" dirty="0"/>
              <a:t>               Reference</a:t>
            </a:r>
          </a:p>
          <a:p>
            <a:r>
              <a:rPr lang="en-US" sz="1400" dirty="0"/>
              <a:t>Prediction   Class1 Class2</a:t>
            </a:r>
          </a:p>
          <a:p>
            <a:r>
              <a:rPr lang="en-US" sz="1400" dirty="0"/>
              <a:t>        Class1   183    141</a:t>
            </a:r>
          </a:p>
          <a:p>
            <a:r>
              <a:rPr lang="en-US" sz="1400" dirty="0"/>
              <a:t>        Class2     13    663</a:t>
            </a:r>
          </a:p>
          <a:p>
            <a:r>
              <a:rPr lang="en-US" sz="1400" dirty="0"/>
              <a:t>                                           </a:t>
            </a:r>
          </a:p>
          <a:p>
            <a:r>
              <a:rPr lang="en-US" sz="1400" dirty="0"/>
              <a:t>Accuracy : 0.846                                                                                                                         </a:t>
            </a:r>
            <a:r>
              <a:rPr lang="en-US" sz="1200" dirty="0"/>
              <a:t># (183+663)/1,000</a:t>
            </a:r>
            <a:r>
              <a:rPr lang="en-US" sz="1000" dirty="0"/>
              <a:t> </a:t>
            </a:r>
            <a:r>
              <a:rPr lang="en-US" sz="1400" dirty="0"/>
              <a:t>            </a:t>
            </a:r>
          </a:p>
          <a:p>
            <a:r>
              <a:rPr lang="en-US" sz="1400" dirty="0"/>
              <a:t>95% CI : (0.8221, 0.8678)</a:t>
            </a:r>
          </a:p>
          <a:p>
            <a:r>
              <a:rPr lang="en-US" sz="1400" dirty="0"/>
              <a:t>No Information Rate : 0.804                                       </a:t>
            </a:r>
            <a:r>
              <a:rPr lang="en-US" sz="1200" dirty="0"/>
              <a:t># The largest proportion of the observed classes: (141+663)/1,000</a:t>
            </a:r>
          </a:p>
          <a:p>
            <a:r>
              <a:rPr lang="en-US" sz="1400" dirty="0"/>
              <a:t>P-Value [Acc &gt; NIR] : 0.0003424          </a:t>
            </a:r>
          </a:p>
          <a:p>
            <a:r>
              <a:rPr lang="en-US" sz="1400" dirty="0"/>
              <a:t>                                           </a:t>
            </a:r>
          </a:p>
          <a:p>
            <a:r>
              <a:rPr lang="en-US" sz="1400" dirty="0"/>
              <a:t>Kappa : 0.6081             </a:t>
            </a:r>
          </a:p>
          <a:p>
            <a:r>
              <a:rPr lang="en-US" sz="1400" dirty="0"/>
              <a:t>                                           </a:t>
            </a:r>
          </a:p>
          <a:p>
            <a:r>
              <a:rPr lang="en-US" sz="1400" dirty="0" err="1"/>
              <a:t>Mcnemar's</a:t>
            </a:r>
            <a:r>
              <a:rPr lang="en-US" sz="1400" dirty="0"/>
              <a:t> Test P-Value : 2.2e-16                       </a:t>
            </a:r>
            <a:r>
              <a:rPr lang="en-US" sz="1200" dirty="0"/>
              <a:t># Hypothesis: Models have similar proportion of error in two groups</a:t>
            </a:r>
          </a:p>
          <a:p>
            <a:r>
              <a:rPr lang="en-US" sz="1400" dirty="0"/>
              <a:t>                                           </a:t>
            </a:r>
          </a:p>
          <a:p>
            <a:r>
              <a:rPr lang="en-US" sz="1400" dirty="0"/>
              <a:t>Sensitivity : 0.9337                             </a:t>
            </a:r>
            <a:r>
              <a:rPr lang="en-US" sz="1200" dirty="0"/>
              <a:t># Same as recall Pct Pos predicted correctly                                        183/(183+13)</a:t>
            </a:r>
          </a:p>
          <a:p>
            <a:r>
              <a:rPr lang="en-US" sz="1400" dirty="0"/>
              <a:t>Specificity : 0.8246                             </a:t>
            </a:r>
            <a:r>
              <a:rPr lang="en-US" sz="1200" dirty="0"/>
              <a:t># Pct Neg predicted correctly                                                              663/(141+663)</a:t>
            </a:r>
          </a:p>
          <a:p>
            <a:r>
              <a:rPr lang="en-US" sz="1400" dirty="0"/>
              <a:t>Pos </a:t>
            </a:r>
            <a:r>
              <a:rPr lang="en-US" sz="1400" dirty="0" err="1"/>
              <a:t>Pred</a:t>
            </a:r>
            <a:r>
              <a:rPr lang="en-US" sz="1400" dirty="0"/>
              <a:t> Value : 0.5648                     </a:t>
            </a:r>
            <a:r>
              <a:rPr lang="en-US" sz="1200" dirty="0"/>
              <a:t>#Sensitivity*Prevalence/(Sensitivity*Prevalence+(1-specificity)*(1-Prevalence))       </a:t>
            </a:r>
          </a:p>
          <a:p>
            <a:r>
              <a:rPr lang="en-US" sz="1400" dirty="0"/>
              <a:t>Neg </a:t>
            </a:r>
            <a:r>
              <a:rPr lang="en-US" sz="1400" dirty="0" err="1"/>
              <a:t>Pred</a:t>
            </a:r>
            <a:r>
              <a:rPr lang="en-US" sz="1400" dirty="0"/>
              <a:t> Value : 0.9808                     </a:t>
            </a:r>
            <a:r>
              <a:rPr lang="en-US" sz="1200" dirty="0"/>
              <a:t>#Specificity*(1-Prevalence)/((1-Sensitivity)*</a:t>
            </a:r>
            <a:r>
              <a:rPr lang="en-US" sz="1200" dirty="0" err="1"/>
              <a:t>Prevalence+Specificity</a:t>
            </a:r>
            <a:r>
              <a:rPr lang="en-US" sz="1200" dirty="0"/>
              <a:t>)*(1-Prevalence)) </a:t>
            </a:r>
          </a:p>
          <a:p>
            <a:r>
              <a:rPr lang="en-US" sz="1400" dirty="0"/>
              <a:t>Prevalence : 0.1960                            </a:t>
            </a:r>
            <a:r>
              <a:rPr lang="en-US" sz="1200" dirty="0"/>
              <a:t># Pct True Positive                                                                             (183+13)/1,000</a:t>
            </a:r>
          </a:p>
          <a:p>
            <a:r>
              <a:rPr lang="en-US" sz="1400" dirty="0"/>
              <a:t>Detection Rate : 0.1830                      </a:t>
            </a:r>
            <a:r>
              <a:rPr lang="en-US" sz="1200" dirty="0"/>
              <a:t># The rate of Pos correctly predicted events                                               183/1,000                        </a:t>
            </a:r>
          </a:p>
          <a:p>
            <a:r>
              <a:rPr lang="en-US" sz="1400" dirty="0"/>
              <a:t>Detection Prevalence : 0.3240            </a:t>
            </a:r>
            <a:r>
              <a:rPr lang="en-US" sz="1200" dirty="0"/>
              <a:t># </a:t>
            </a:r>
            <a:r>
              <a:rPr lang="en-US" sz="1200" dirty="0" err="1"/>
              <a:t>Prevalance</a:t>
            </a:r>
            <a:r>
              <a:rPr lang="en-US" sz="1200" dirty="0"/>
              <a:t> of predicted events                                                     (183+141)/1,000</a:t>
            </a:r>
            <a:r>
              <a:rPr lang="en-US" sz="1400" dirty="0"/>
              <a:t>                                                  Balanced Accuracy : </a:t>
            </a:r>
            <a:r>
              <a:rPr lang="en-US" sz="1200" dirty="0"/>
              <a:t>0.8792                   # Average between sensitivity and specificity  </a:t>
            </a:r>
            <a:r>
              <a:rPr lang="en-US" sz="1400" dirty="0"/>
              <a:t>    </a:t>
            </a:r>
          </a:p>
          <a:p>
            <a:r>
              <a:rPr lang="en-US" sz="1400" dirty="0"/>
              <a:t>                                           </a:t>
            </a:r>
          </a:p>
          <a:p>
            <a:r>
              <a:rPr lang="en-US" sz="1400" dirty="0"/>
              <a:t>            'Positive' Class : Class1      </a:t>
            </a:r>
          </a:p>
          <a:p>
            <a:r>
              <a:rPr lang="en-US" sz="1400" dirty="0"/>
              <a:t>       </a:t>
            </a:r>
          </a:p>
          <a:p>
            <a:r>
              <a:rPr lang="en-US" sz="1400" dirty="0"/>
              <a:t>  </a:t>
            </a:r>
            <a:endParaRPr lang="en-US" sz="1600" dirty="0"/>
          </a:p>
          <a:p>
            <a:endParaRPr lang="en-US" sz="1600" dirty="0"/>
          </a:p>
        </p:txBody>
      </p:sp>
      <p:sp>
        <p:nvSpPr>
          <p:cNvPr id="9" name="Rectangle 8"/>
          <p:cNvSpPr/>
          <p:nvPr/>
        </p:nvSpPr>
        <p:spPr>
          <a:xfrm>
            <a:off x="6090908" y="354519"/>
            <a:ext cx="3070040" cy="13328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07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88125" y="242678"/>
            <a:ext cx="6411434" cy="914964"/>
          </a:xfrm>
        </p:spPr>
        <p:txBody>
          <a:bodyPr>
            <a:normAutofit/>
          </a:bodyPr>
          <a:lstStyle/>
          <a:p>
            <a:r>
              <a:rPr lang="en-US" dirty="0">
                <a:solidFill>
                  <a:srgbClr val="2C7C9F"/>
                </a:solidFill>
                <a:latin typeface="Calibri" panose="020F0502020204030204" pitchFamily="34" charset="0"/>
                <a:cs typeface="Calibri" panose="020F0502020204030204" pitchFamily="34" charset="0"/>
              </a:rPr>
              <a:t>Confusion Matrix Results - 2</a:t>
            </a:r>
            <a:endParaRPr lang="en-US" dirty="0">
              <a:latin typeface="Calibri" panose="020F0502020204030204" pitchFamily="34" charset="0"/>
              <a:cs typeface="Calibri" panose="020F0502020204030204" pitchFamily="34" charset="0"/>
            </a:endParaRPr>
          </a:p>
        </p:txBody>
      </p:sp>
      <p:sp>
        <p:nvSpPr>
          <p:cNvPr id="4" name="Rectangle 3"/>
          <p:cNvSpPr/>
          <p:nvPr/>
        </p:nvSpPr>
        <p:spPr>
          <a:xfrm>
            <a:off x="6090908" y="35699"/>
            <a:ext cx="4056462" cy="1661993"/>
          </a:xfrm>
          <a:prstGeom prst="rect">
            <a:avLst/>
          </a:prstGeom>
        </p:spPr>
        <p:txBody>
          <a:bodyPr wrap="square">
            <a:spAutoFit/>
          </a:bodyPr>
          <a:lstStyle/>
          <a:p>
            <a:r>
              <a:rPr lang="en-US" sz="1200" dirty="0"/>
              <a:t>#Creating confusion matrix</a:t>
            </a:r>
          </a:p>
          <a:p>
            <a:pPr marL="171450" indent="-171450">
              <a:buFont typeface="Wingdings" charset="0"/>
              <a:buChar char="Ø"/>
            </a:pPr>
            <a:r>
              <a:rPr lang="en-US" sz="1200" dirty="0">
                <a:solidFill>
                  <a:schemeClr val="accent1"/>
                </a:solidFill>
              </a:rPr>
              <a:t>library(</a:t>
            </a:r>
            <a:r>
              <a:rPr lang="en-US" sz="1200" dirty="0" err="1">
                <a:solidFill>
                  <a:schemeClr val="accent1"/>
                </a:solidFill>
              </a:rPr>
              <a:t>confusionMatrix</a:t>
            </a:r>
            <a:r>
              <a:rPr lang="en-US" sz="1200" dirty="0">
                <a:solidFill>
                  <a:schemeClr val="accent1"/>
                </a:solidFill>
              </a:rPr>
              <a:t>)</a:t>
            </a:r>
            <a:endParaRPr lang="en-US" sz="1200" dirty="0">
              <a:solidFill>
                <a:srgbClr val="2C7C9F"/>
              </a:solidFill>
            </a:endParaRPr>
          </a:p>
          <a:p>
            <a:endParaRPr lang="en-US" sz="1200" dirty="0"/>
          </a:p>
          <a:p>
            <a:r>
              <a:rPr lang="en-US" sz="1200" dirty="0"/>
              <a:t>#Creating confusion matrix</a:t>
            </a:r>
            <a:endParaRPr lang="en-US" sz="1200" dirty="0">
              <a:solidFill>
                <a:srgbClr val="2C7C9F"/>
              </a:solidFill>
            </a:endParaRPr>
          </a:p>
          <a:p>
            <a:pPr marL="171450" indent="-171450">
              <a:buFont typeface="Wingdings" charset="0"/>
              <a:buChar char="Ø"/>
            </a:pPr>
            <a:r>
              <a:rPr lang="en-US" sz="1200" dirty="0" err="1">
                <a:solidFill>
                  <a:srgbClr val="2C7C9F"/>
                </a:solidFill>
              </a:rPr>
              <a:t>confusionMatrix</a:t>
            </a:r>
            <a:r>
              <a:rPr lang="en-US" sz="1200" dirty="0">
                <a:solidFill>
                  <a:srgbClr val="2C7C9F"/>
                </a:solidFill>
              </a:rPr>
              <a:t>(data = </a:t>
            </a:r>
            <a:r>
              <a:rPr lang="en-US" sz="1200" dirty="0" err="1">
                <a:solidFill>
                  <a:srgbClr val="2C7C9F"/>
                </a:solidFill>
              </a:rPr>
              <a:t>testset$pred</a:t>
            </a:r>
            <a:r>
              <a:rPr lang="en-US" sz="1200" dirty="0">
                <a:solidFill>
                  <a:srgbClr val="2C7C9F"/>
                </a:solidFill>
              </a:rPr>
              <a:t>, </a:t>
            </a:r>
          </a:p>
          <a:p>
            <a:r>
              <a:rPr lang="en-US" sz="1200" dirty="0">
                <a:solidFill>
                  <a:srgbClr val="2C7C9F"/>
                </a:solidFill>
              </a:rPr>
              <a:t>                      reference = </a:t>
            </a:r>
            <a:r>
              <a:rPr lang="en-US" sz="1200" dirty="0" err="1">
                <a:solidFill>
                  <a:srgbClr val="2C7C9F"/>
                </a:solidFill>
              </a:rPr>
              <a:t>testset$obs</a:t>
            </a:r>
            <a:r>
              <a:rPr lang="en-US" sz="1200" dirty="0">
                <a:solidFill>
                  <a:srgbClr val="2C7C9F"/>
                </a:solidFill>
              </a:rPr>
              <a:t>,</a:t>
            </a:r>
          </a:p>
          <a:p>
            <a:r>
              <a:rPr lang="en-US" sz="1200" dirty="0">
                <a:solidFill>
                  <a:srgbClr val="2C7C9F"/>
                </a:solidFill>
              </a:rPr>
              <a:t>                 </a:t>
            </a:r>
            <a:r>
              <a:rPr lang="en-US" sz="1200" dirty="0">
                <a:solidFill>
                  <a:srgbClr val="FF0000"/>
                </a:solidFill>
              </a:rPr>
              <a:t>     mode = </a:t>
            </a:r>
            <a:r>
              <a:rPr lang="en-US" sz="1200" dirty="0" err="1">
                <a:solidFill>
                  <a:srgbClr val="FF0000"/>
                </a:solidFill>
              </a:rPr>
              <a:t>prec_recall</a:t>
            </a:r>
            <a:r>
              <a:rPr lang="en-US" sz="1200" dirty="0">
                <a:solidFill>
                  <a:srgbClr val="2C7C9F"/>
                </a:solidFill>
              </a:rPr>
              <a:t>)</a:t>
            </a:r>
          </a:p>
          <a:p>
            <a:pPr marL="285750" indent="-285750">
              <a:buFont typeface="Wingdings" charset="0"/>
              <a:buChar char="Ø"/>
            </a:pPr>
            <a:endParaRPr lang="en-US" dirty="0"/>
          </a:p>
        </p:txBody>
      </p:sp>
      <p:sp>
        <p:nvSpPr>
          <p:cNvPr id="7" name="Rectangle 6"/>
          <p:cNvSpPr/>
          <p:nvPr/>
        </p:nvSpPr>
        <p:spPr>
          <a:xfrm>
            <a:off x="246594" y="1161437"/>
            <a:ext cx="8897406" cy="5970865"/>
          </a:xfrm>
          <a:prstGeom prst="rect">
            <a:avLst/>
          </a:prstGeom>
        </p:spPr>
        <p:txBody>
          <a:bodyPr wrap="square">
            <a:spAutoFit/>
          </a:bodyPr>
          <a:lstStyle/>
          <a:p>
            <a:r>
              <a:rPr lang="en-US" sz="1400" dirty="0"/>
              <a:t>Confusion Matrix and Statistics</a:t>
            </a:r>
          </a:p>
          <a:p>
            <a:r>
              <a:rPr lang="en-US" sz="1400" dirty="0"/>
              <a:t>               Reference””</a:t>
            </a:r>
          </a:p>
          <a:p>
            <a:r>
              <a:rPr lang="en-US" sz="1400" dirty="0"/>
              <a:t>Prediction   Class1 Class2</a:t>
            </a:r>
          </a:p>
          <a:p>
            <a:r>
              <a:rPr lang="en-US" sz="1400" dirty="0"/>
              <a:t>        Class1   183    141</a:t>
            </a:r>
          </a:p>
          <a:p>
            <a:r>
              <a:rPr lang="en-US" sz="1400" dirty="0"/>
              <a:t>        Class2     13    663</a:t>
            </a:r>
          </a:p>
          <a:p>
            <a:r>
              <a:rPr lang="en-US" sz="1400" dirty="0"/>
              <a:t>                                           </a:t>
            </a:r>
          </a:p>
          <a:p>
            <a:r>
              <a:rPr lang="en-US" sz="1400" dirty="0"/>
              <a:t>                     Accuracy : 0.846                                                                           </a:t>
            </a:r>
            <a:r>
              <a:rPr lang="en-US" sz="1200" dirty="0"/>
              <a:t># (183+663)/1,000</a:t>
            </a:r>
            <a:r>
              <a:rPr lang="en-US" sz="1000" dirty="0"/>
              <a:t> </a:t>
            </a:r>
            <a:r>
              <a:rPr lang="en-US" sz="1400" dirty="0"/>
              <a:t>            </a:t>
            </a:r>
          </a:p>
          <a:p>
            <a:r>
              <a:rPr lang="en-US" sz="1400" dirty="0"/>
              <a:t>                        95% CI : (0.8221, 0.8678)</a:t>
            </a:r>
          </a:p>
          <a:p>
            <a:r>
              <a:rPr lang="en-US" sz="1400" dirty="0"/>
              <a:t>     No Information Rate : 0.804            </a:t>
            </a:r>
            <a:r>
              <a:rPr lang="en-US" sz="1200" dirty="0"/>
              <a:t># The largest proportion of the observed classes: (141+663)/1,000</a:t>
            </a:r>
          </a:p>
          <a:p>
            <a:r>
              <a:rPr lang="en-US" sz="1400" dirty="0"/>
              <a:t>      P-Value [</a:t>
            </a:r>
            <a:r>
              <a:rPr lang="en-US" sz="1400" dirty="0" err="1"/>
              <a:t>Acc</a:t>
            </a:r>
            <a:r>
              <a:rPr lang="en-US" sz="1400" dirty="0"/>
              <a:t> &gt; NIR] : 0.0003424          </a:t>
            </a:r>
          </a:p>
          <a:p>
            <a:r>
              <a:rPr lang="en-US" sz="1400" dirty="0"/>
              <a:t>                                           </a:t>
            </a:r>
          </a:p>
          <a:p>
            <a:r>
              <a:rPr lang="en-US" sz="1400" dirty="0"/>
              <a:t>                          Kappa : 0.6081             </a:t>
            </a:r>
          </a:p>
          <a:p>
            <a:r>
              <a:rPr lang="en-US" sz="1400" dirty="0"/>
              <a:t>                                           </a:t>
            </a:r>
          </a:p>
          <a:p>
            <a:r>
              <a:rPr lang="en-US" sz="1400" dirty="0" err="1"/>
              <a:t>Mcnemar's</a:t>
            </a:r>
            <a:r>
              <a:rPr lang="en-US" sz="1400" dirty="0"/>
              <a:t> Test P-Value : 2.2e-16          </a:t>
            </a:r>
          </a:p>
          <a:p>
            <a:r>
              <a:rPr lang="en-US" sz="1400" dirty="0"/>
              <a:t>                                           </a:t>
            </a:r>
          </a:p>
          <a:p>
            <a:r>
              <a:rPr lang="en-US" sz="1400" dirty="0"/>
              <a:t>                    </a:t>
            </a:r>
            <a:r>
              <a:rPr lang="en-US" sz="1400" dirty="0">
                <a:solidFill>
                  <a:srgbClr val="FF0000"/>
                </a:solidFill>
              </a:rPr>
              <a:t>Precision</a:t>
            </a:r>
            <a:r>
              <a:rPr lang="en-US" sz="1400" dirty="0"/>
              <a:t> : 0.5648    </a:t>
            </a:r>
            <a:r>
              <a:rPr lang="en-US" sz="1200" dirty="0"/>
              <a:t># </a:t>
            </a:r>
            <a:r>
              <a:rPr lang="en-US" sz="1200" dirty="0" err="1"/>
              <a:t>Pct</a:t>
            </a:r>
            <a:r>
              <a:rPr lang="en-US" sz="1200" dirty="0"/>
              <a:t> </a:t>
            </a:r>
            <a:r>
              <a:rPr lang="en-US" sz="1200" dirty="0" err="1"/>
              <a:t>Pos</a:t>
            </a:r>
            <a:r>
              <a:rPr lang="en-US" sz="1200" dirty="0"/>
              <a:t> predicted correctly among positive predictions        183/(183+141)</a:t>
            </a:r>
          </a:p>
          <a:p>
            <a:r>
              <a:rPr lang="en-US" sz="1400" dirty="0"/>
              <a:t>                       </a:t>
            </a:r>
            <a:r>
              <a:rPr lang="en-US" sz="1400" dirty="0">
                <a:solidFill>
                  <a:srgbClr val="FF0000"/>
                </a:solidFill>
              </a:rPr>
              <a:t>  Recall </a:t>
            </a:r>
            <a:r>
              <a:rPr lang="en-US" sz="1400" dirty="0"/>
              <a:t>: </a:t>
            </a:r>
            <a:r>
              <a:rPr lang="en-US" sz="1600" dirty="0"/>
              <a:t>0.9337  </a:t>
            </a:r>
            <a:r>
              <a:rPr lang="en-US" sz="1200" dirty="0"/>
              <a:t># Same as Sensitivity </a:t>
            </a:r>
            <a:r>
              <a:rPr lang="en-US" sz="1200" dirty="0" err="1"/>
              <a:t>Pct</a:t>
            </a:r>
            <a:r>
              <a:rPr lang="en-US" sz="1200" dirty="0"/>
              <a:t> </a:t>
            </a:r>
            <a:r>
              <a:rPr lang="en-US" sz="1200" dirty="0" err="1"/>
              <a:t>Pos</a:t>
            </a:r>
            <a:r>
              <a:rPr lang="en-US" sz="1200" dirty="0"/>
              <a:t> predicted correctly                    183/(183+13)</a:t>
            </a:r>
          </a:p>
          <a:p>
            <a:r>
              <a:rPr lang="en-US" sz="1400" dirty="0"/>
              <a:t>                              </a:t>
            </a:r>
            <a:r>
              <a:rPr lang="en-US" sz="1400" dirty="0">
                <a:solidFill>
                  <a:srgbClr val="FF0000"/>
                </a:solidFill>
              </a:rPr>
              <a:t> F1</a:t>
            </a:r>
            <a:r>
              <a:rPr lang="en-US" sz="1400" dirty="0"/>
              <a:t>: 0.7038    </a:t>
            </a:r>
            <a:r>
              <a:rPr lang="en-US" sz="1200" dirty="0"/>
              <a:t># (1+ Beta</a:t>
            </a:r>
            <a:r>
              <a:rPr lang="en-US" sz="1200" baseline="30000" dirty="0"/>
              <a:t>2</a:t>
            </a:r>
            <a:r>
              <a:rPr lang="en-US" sz="1200" dirty="0"/>
              <a:t>)*Precision* Recall/(Beta</a:t>
            </a:r>
            <a:r>
              <a:rPr lang="en-US" sz="1200" baseline="30000" dirty="0"/>
              <a:t>2</a:t>
            </a:r>
            <a:r>
              <a:rPr lang="en-US" sz="1200" dirty="0"/>
              <a:t>*</a:t>
            </a:r>
            <a:r>
              <a:rPr lang="en-US" sz="1200" dirty="0" err="1"/>
              <a:t>Precision+Recall</a:t>
            </a:r>
            <a:r>
              <a:rPr lang="en-US" sz="1200" dirty="0"/>
              <a:t>) </a:t>
            </a:r>
          </a:p>
          <a:p>
            <a:r>
              <a:rPr lang="en-US" sz="1200" dirty="0"/>
              <a:t>                    </a:t>
            </a:r>
            <a:r>
              <a:rPr lang="en-US" sz="1400" dirty="0"/>
              <a:t>Prevalence : 0.1960    </a:t>
            </a:r>
            <a:r>
              <a:rPr lang="en-US" sz="1200" dirty="0"/>
              <a:t># </a:t>
            </a:r>
            <a:r>
              <a:rPr lang="en-US" sz="1200" dirty="0" err="1"/>
              <a:t>Pct</a:t>
            </a:r>
            <a:r>
              <a:rPr lang="en-US" sz="1200" dirty="0"/>
              <a:t> True Positive                                                           (183+13)/1,000</a:t>
            </a:r>
          </a:p>
          <a:p>
            <a:r>
              <a:rPr lang="en-US" sz="1400" dirty="0"/>
              <a:t>           Detection Rate : 0.1830    </a:t>
            </a:r>
            <a:r>
              <a:rPr lang="en-US" sz="1200" dirty="0"/>
              <a:t># The rate of </a:t>
            </a:r>
            <a:r>
              <a:rPr lang="en-US" sz="1200" dirty="0" err="1"/>
              <a:t>Pos</a:t>
            </a:r>
            <a:r>
              <a:rPr lang="en-US" sz="1200" dirty="0"/>
              <a:t> correctly predicted events                              183/1,000                        </a:t>
            </a:r>
          </a:p>
          <a:p>
            <a:r>
              <a:rPr lang="en-US" sz="1400" dirty="0"/>
              <a:t>  Detection Prevalence : 0.3240   </a:t>
            </a:r>
            <a:r>
              <a:rPr lang="en-US" sz="1200" dirty="0"/>
              <a:t># </a:t>
            </a:r>
            <a:r>
              <a:rPr lang="en-US" sz="1200" dirty="0" err="1"/>
              <a:t>Prelevance</a:t>
            </a:r>
            <a:r>
              <a:rPr lang="en-US" sz="1200" dirty="0"/>
              <a:t> of predicted events                                     (183+141)/1,000</a:t>
            </a:r>
            <a:r>
              <a:rPr lang="en-US" sz="1400" dirty="0"/>
              <a:t>                   </a:t>
            </a:r>
          </a:p>
          <a:p>
            <a:r>
              <a:rPr lang="en-US" sz="1400" dirty="0"/>
              <a:t>     Balanced Accuracy : </a:t>
            </a:r>
            <a:r>
              <a:rPr lang="en-US" sz="1200" dirty="0"/>
              <a:t>0.8792      # Average between sensitivity and specificity  </a:t>
            </a:r>
            <a:r>
              <a:rPr lang="en-US" sz="1400" dirty="0"/>
              <a:t>    </a:t>
            </a:r>
          </a:p>
          <a:p>
            <a:r>
              <a:rPr lang="en-US" sz="1400" dirty="0"/>
              <a:t>                                           </a:t>
            </a:r>
          </a:p>
          <a:p>
            <a:r>
              <a:rPr lang="en-US" sz="1400" dirty="0"/>
              <a:t>            'Positive' Class : Class1      </a:t>
            </a:r>
          </a:p>
          <a:p>
            <a:r>
              <a:rPr lang="en-US" sz="1400" dirty="0"/>
              <a:t>       </a:t>
            </a:r>
          </a:p>
          <a:p>
            <a:r>
              <a:rPr lang="en-US" sz="1400" dirty="0"/>
              <a:t>  </a:t>
            </a:r>
            <a:endParaRPr lang="en-US" sz="1600" dirty="0"/>
          </a:p>
          <a:p>
            <a:endParaRPr lang="en-US" sz="1600" dirty="0"/>
          </a:p>
        </p:txBody>
      </p:sp>
      <p:sp>
        <p:nvSpPr>
          <p:cNvPr id="9" name="Rectangle 8"/>
          <p:cNvSpPr/>
          <p:nvPr/>
        </p:nvSpPr>
        <p:spPr>
          <a:xfrm>
            <a:off x="6090908" y="35700"/>
            <a:ext cx="3070040" cy="1493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465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33" y="335456"/>
            <a:ext cx="8042276" cy="1147078"/>
          </a:xfrm>
        </p:spPr>
        <p:txBody>
          <a:bodyPr>
            <a:normAutofit fontScale="90000"/>
          </a:bodyPr>
          <a:lstStyle/>
          <a:p>
            <a:r>
              <a:rPr lang="en-US" dirty="0"/>
              <a:t>Feature Selection  or Variable Selection</a:t>
            </a:r>
          </a:p>
        </p:txBody>
      </p:sp>
      <p:sp>
        <p:nvSpPr>
          <p:cNvPr id="4" name="Content Placeholder 2"/>
          <p:cNvSpPr txBox="1">
            <a:spLocks/>
          </p:cNvSpPr>
          <p:nvPr/>
        </p:nvSpPr>
        <p:spPr>
          <a:xfrm>
            <a:off x="579633" y="1594765"/>
            <a:ext cx="7829982" cy="5144702"/>
          </a:xfrm>
          <a:prstGeom prst="rect">
            <a:avLst/>
          </a:prstGeom>
        </p:spPr>
        <p:txBody>
          <a:bodyPr vert="horz" lIns="91440" tIns="45720" rIns="91440" bIns="45720" rtlCol="0">
            <a:normAutofit fontScale="85000" lnSpcReduction="2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b="1" dirty="0">
                <a:solidFill>
                  <a:srgbClr val="000000"/>
                </a:solidFill>
              </a:rPr>
              <a:t>Goal of the Feature Selection</a:t>
            </a:r>
          </a:p>
          <a:p>
            <a:pPr lvl="1">
              <a:buFont typeface="Arial"/>
              <a:buChar char="•"/>
            </a:pPr>
            <a:r>
              <a:rPr lang="en-US" dirty="0">
                <a:solidFill>
                  <a:srgbClr val="000000"/>
                </a:solidFill>
              </a:rPr>
              <a:t>Avoid over-fitting the model in the training data set and obtaining a better accuracy on the testing data set.</a:t>
            </a:r>
          </a:p>
          <a:p>
            <a:pPr marL="349250" lvl="1" indent="0">
              <a:buNone/>
            </a:pPr>
            <a:endParaRPr lang="en-US" sz="2400" dirty="0">
              <a:solidFill>
                <a:srgbClr val="000000"/>
              </a:solidFill>
            </a:endParaRPr>
          </a:p>
          <a:p>
            <a:pPr marL="349250" lvl="1" indent="0">
              <a:buNone/>
            </a:pPr>
            <a:r>
              <a:rPr lang="en-US" sz="2400" dirty="0">
                <a:solidFill>
                  <a:srgbClr val="000000"/>
                </a:solidFill>
              </a:rPr>
              <a:t>After identifying p significant predictors.</a:t>
            </a:r>
            <a:endParaRPr lang="en-US" dirty="0">
              <a:solidFill>
                <a:srgbClr val="000000"/>
              </a:solidFill>
            </a:endParaRPr>
          </a:p>
          <a:p>
            <a:pPr marL="806450" lvl="1" indent="-457200">
              <a:buFont typeface="+mj-lt"/>
              <a:buAutoNum type="arabicPeriod"/>
            </a:pPr>
            <a:r>
              <a:rPr lang="en-US" dirty="0">
                <a:solidFill>
                  <a:srgbClr val="000000"/>
                </a:solidFill>
              </a:rPr>
              <a:t>Subset selection</a:t>
            </a:r>
          </a:p>
          <a:p>
            <a:pPr marL="631825" lvl="2" indent="0">
              <a:buNone/>
            </a:pPr>
            <a:r>
              <a:rPr lang="en-US" sz="1700" dirty="0">
                <a:solidFill>
                  <a:srgbClr val="000000"/>
                </a:solidFill>
              </a:rPr>
              <a:t>Fit models using least squares in a reduced set of variables</a:t>
            </a:r>
          </a:p>
          <a:p>
            <a:pPr marL="1212850" lvl="3" indent="-285750">
              <a:buFont typeface="Arial"/>
              <a:buChar char="•"/>
            </a:pPr>
            <a:r>
              <a:rPr lang="en-US" sz="1500" dirty="0">
                <a:solidFill>
                  <a:srgbClr val="000000"/>
                </a:solidFill>
              </a:rPr>
              <a:t>Best subset selection</a:t>
            </a:r>
          </a:p>
          <a:p>
            <a:pPr marL="1212850" lvl="3" indent="-285750">
              <a:buFont typeface="Arial"/>
              <a:buChar char="•"/>
            </a:pPr>
            <a:r>
              <a:rPr lang="en-US" sz="1500" dirty="0">
                <a:solidFill>
                  <a:srgbClr val="000000"/>
                </a:solidFill>
              </a:rPr>
              <a:t>Forward Stepwise selection</a:t>
            </a:r>
          </a:p>
          <a:p>
            <a:pPr marL="1212850" lvl="3" indent="-285750">
              <a:buFont typeface="Arial"/>
              <a:buChar char="•"/>
            </a:pPr>
            <a:r>
              <a:rPr lang="en-US" sz="1500" dirty="0">
                <a:solidFill>
                  <a:srgbClr val="000000"/>
                </a:solidFill>
              </a:rPr>
              <a:t>Backward stepwise selection</a:t>
            </a:r>
          </a:p>
          <a:p>
            <a:pPr marL="1212850" lvl="3" indent="-285750">
              <a:buFont typeface="Arial"/>
              <a:buChar char="•"/>
            </a:pPr>
            <a:r>
              <a:rPr lang="en-US" sz="1500" dirty="0">
                <a:solidFill>
                  <a:srgbClr val="000000"/>
                </a:solidFill>
              </a:rPr>
              <a:t>Hybrid approach</a:t>
            </a:r>
          </a:p>
          <a:p>
            <a:pPr marL="806450" lvl="1" indent="-457200">
              <a:buFont typeface="+mj-lt"/>
              <a:buAutoNum type="arabicPeriod"/>
            </a:pPr>
            <a:r>
              <a:rPr lang="en-US" dirty="0">
                <a:solidFill>
                  <a:srgbClr val="000000"/>
                </a:solidFill>
              </a:rPr>
              <a:t>Shrinkage</a:t>
            </a:r>
          </a:p>
          <a:p>
            <a:pPr marL="631825" lvl="2" indent="0">
              <a:buNone/>
            </a:pPr>
            <a:r>
              <a:rPr lang="en-US" sz="1700" dirty="0">
                <a:solidFill>
                  <a:srgbClr val="000000"/>
                </a:solidFill>
              </a:rPr>
              <a:t>Shrink the significant coefficients towards zero and estimate the posteriors after shrinkage. Do not use the coefficients that remain zero after the shrinkage.</a:t>
            </a:r>
          </a:p>
          <a:p>
            <a:pPr marL="917575" lvl="2" indent="-285750">
              <a:buFont typeface="Arial"/>
              <a:buChar char="•"/>
            </a:pPr>
            <a:r>
              <a:rPr lang="en-US" sz="1700" dirty="0">
                <a:solidFill>
                  <a:srgbClr val="000000"/>
                </a:solidFill>
              </a:rPr>
              <a:t>Ridge regression</a:t>
            </a:r>
          </a:p>
          <a:p>
            <a:pPr marL="917575" lvl="2" indent="-285750">
              <a:buFont typeface="Arial"/>
              <a:buChar char="•"/>
            </a:pPr>
            <a:r>
              <a:rPr lang="en-US" sz="1700" dirty="0">
                <a:solidFill>
                  <a:srgbClr val="000000"/>
                </a:solidFill>
              </a:rPr>
              <a:t>Lasso </a:t>
            </a:r>
          </a:p>
          <a:p>
            <a:pPr marL="806450" lvl="1" indent="-457200">
              <a:buFont typeface="+mj-lt"/>
              <a:buAutoNum type="arabicPeriod"/>
            </a:pPr>
            <a:r>
              <a:rPr lang="en-US" dirty="0">
                <a:solidFill>
                  <a:srgbClr val="000000"/>
                </a:solidFill>
              </a:rPr>
              <a:t>Dimension Reduction</a:t>
            </a:r>
          </a:p>
          <a:p>
            <a:pPr marL="631825" lvl="2" indent="0">
              <a:buNone/>
            </a:pPr>
            <a:r>
              <a:rPr lang="en-US" sz="1700" dirty="0">
                <a:solidFill>
                  <a:srgbClr val="000000"/>
                </a:solidFill>
              </a:rPr>
              <a:t>Project the p predictors into an M dimensional subspace. Fit those M projections using least squares</a:t>
            </a:r>
          </a:p>
          <a:p>
            <a:pPr>
              <a:buFont typeface="Arial"/>
              <a:buChar char="•"/>
            </a:pPr>
            <a:endParaRPr lang="en-US" b="1" dirty="0">
              <a:solidFill>
                <a:srgbClr val="000000"/>
              </a:solidFill>
            </a:endParaRPr>
          </a:p>
          <a:p>
            <a:pPr marL="0" indent="0">
              <a:buNone/>
            </a:pPr>
            <a:endParaRPr lang="en-US" b="1" dirty="0">
              <a:solidFill>
                <a:srgbClr val="000000"/>
              </a:solidFill>
            </a:endParaRPr>
          </a:p>
        </p:txBody>
      </p:sp>
    </p:spTree>
    <p:extLst>
      <p:ext uri="{BB962C8B-B14F-4D97-AF65-F5344CB8AC3E}">
        <p14:creationId xmlns:p14="http://schemas.microsoft.com/office/powerpoint/2010/main" val="639354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0FA3-A5D2-3B44-9385-30C7CE22C940}"/>
              </a:ext>
            </a:extLst>
          </p:cNvPr>
          <p:cNvSpPr>
            <a:spLocks noGrp="1"/>
          </p:cNvSpPr>
          <p:nvPr>
            <p:ph type="title"/>
          </p:nvPr>
        </p:nvSpPr>
        <p:spPr/>
        <p:txBody>
          <a:bodyPr/>
          <a:lstStyle/>
          <a:p>
            <a:r>
              <a:rPr lang="en-US" dirty="0"/>
              <a:t>Other Classification Models</a:t>
            </a:r>
          </a:p>
        </p:txBody>
      </p:sp>
      <p:sp>
        <p:nvSpPr>
          <p:cNvPr id="4" name="Text Placeholder 3">
            <a:extLst>
              <a:ext uri="{FF2B5EF4-FFF2-40B4-BE49-F238E27FC236}">
                <a16:creationId xmlns:a16="http://schemas.microsoft.com/office/drawing/2014/main" id="{D470E708-06DE-7642-A9B9-B3417DFF9E96}"/>
              </a:ext>
            </a:extLst>
          </p:cNvPr>
          <p:cNvSpPr>
            <a:spLocks noGrp="1"/>
          </p:cNvSpPr>
          <p:nvPr>
            <p:ph type="body" sz="half" idx="2"/>
          </p:nvPr>
        </p:nvSpPr>
        <p:spPr/>
        <p:txBody>
          <a:bodyPr/>
          <a:lstStyle/>
          <a:p>
            <a:r>
              <a:rPr lang="en-US" sz="1800" b="1" dirty="0"/>
              <a:t>Linear</a:t>
            </a:r>
          </a:p>
          <a:p>
            <a:pPr marL="285750" indent="-285750">
              <a:buFont typeface="Arial" panose="020B0604020202020204" pitchFamily="34" charset="0"/>
              <a:buChar char="•"/>
            </a:pPr>
            <a:r>
              <a:rPr lang="en-US" sz="1800" dirty="0">
                <a:solidFill>
                  <a:srgbClr val="008000"/>
                </a:solidFill>
              </a:rPr>
              <a:t>Logistic</a:t>
            </a:r>
          </a:p>
          <a:p>
            <a:pPr marL="285750" indent="-285750">
              <a:buFont typeface="Arial" panose="020B0604020202020204" pitchFamily="34" charset="0"/>
              <a:buChar char="•"/>
            </a:pPr>
            <a:r>
              <a:rPr lang="en-US" sz="1800" dirty="0">
                <a:solidFill>
                  <a:srgbClr val="008000"/>
                </a:solidFill>
              </a:rPr>
              <a:t>LDA</a:t>
            </a:r>
          </a:p>
          <a:p>
            <a:pPr marL="285750" indent="-285750">
              <a:buFont typeface="Arial" panose="020B0604020202020204" pitchFamily="34" charset="0"/>
              <a:buChar char="•"/>
            </a:pPr>
            <a:r>
              <a:rPr lang="en-US" sz="1800" dirty="0">
                <a:solidFill>
                  <a:srgbClr val="008000"/>
                </a:solidFill>
              </a:rPr>
              <a:t>QDA</a:t>
            </a:r>
          </a:p>
          <a:p>
            <a:pPr marL="285750" indent="-285750">
              <a:buFont typeface="Arial" panose="020B0604020202020204" pitchFamily="34" charset="0"/>
              <a:buChar char="•"/>
            </a:pPr>
            <a:endParaRPr lang="en-US" sz="1800" dirty="0"/>
          </a:p>
          <a:p>
            <a:endParaRPr lang="en-US" b="1" dirty="0"/>
          </a:p>
          <a:p>
            <a:endParaRPr lang="en-US" dirty="0"/>
          </a:p>
        </p:txBody>
      </p:sp>
      <p:sp>
        <p:nvSpPr>
          <p:cNvPr id="5" name="Text Placeholder 2">
            <a:extLst>
              <a:ext uri="{FF2B5EF4-FFF2-40B4-BE49-F238E27FC236}">
                <a16:creationId xmlns:a16="http://schemas.microsoft.com/office/drawing/2014/main" id="{8BB7D665-2184-2D4A-9571-60DEDAFADB83}"/>
              </a:ext>
            </a:extLst>
          </p:cNvPr>
          <p:cNvSpPr txBox="1">
            <a:spLocks noGrp="1"/>
          </p:cNvSpPr>
          <p:nvPr>
            <p:ph idx="1"/>
          </p:nvPr>
        </p:nvSpPr>
        <p:spPr>
          <a:prstGeom prst="rect">
            <a:avLst/>
          </a:prstGeom>
          <a:ln>
            <a:solidFill>
              <a:schemeClr val="accent1"/>
            </a:solidFill>
            <a:prstDash val="dash"/>
          </a:ln>
        </p:spPr>
        <p:txBody>
          <a:bodyPr vert="horz" lIns="91440" tIns="45720" rIns="91440" bIns="45720" rtlCol="0" anchor="t" anchorCtr="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l" defTabSz="914400" rtl="0" eaLnBrk="1" latinLnBrk="0" hangingPunct="1">
              <a:spcBef>
                <a:spcPts val="600"/>
              </a:spcBef>
              <a:buClr>
                <a:schemeClr val="accent1">
                  <a:lumMod val="75000"/>
                </a:schemeClr>
              </a:buClr>
              <a:buSzPct val="110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ts val="600"/>
              </a:spcBef>
              <a:buClr>
                <a:schemeClr val="accent1">
                  <a:lumMod val="60000"/>
                  <a:lumOff val="40000"/>
                </a:schemeClr>
              </a:buClr>
              <a:buSzPct val="110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ts val="600"/>
              </a:spcBef>
              <a:buClr>
                <a:schemeClr val="accent1">
                  <a:lumMod val="75000"/>
                </a:schemeClr>
              </a:buClr>
              <a:buSzPct val="110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ts val="600"/>
              </a:spcBef>
              <a:buClr>
                <a:schemeClr val="accent1">
                  <a:lumMod val="60000"/>
                  <a:lumOff val="40000"/>
                </a:schemeClr>
              </a:buClr>
              <a:buSzPct val="110000"/>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2"/>
              </a:buClr>
              <a:buSzPct val="110000"/>
              <a:buFont typeface="Wingdings 2" pitchFamily="18" charset="2"/>
              <a:buNone/>
              <a:defRPr lang="en-US"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lumMod val="60000"/>
                  <a:lumOff val="40000"/>
                </a:schemeClr>
              </a:buClr>
              <a:buSzPct val="110000"/>
              <a:buFont typeface="Wingdings 2" pitchFamily="18" charset="2"/>
              <a:buNone/>
              <a:defRPr lang="en-US"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2"/>
              </a:buClr>
              <a:buSzPct val="110000"/>
              <a:buFont typeface="Wingdings 2" pitchFamily="18" charset="2"/>
              <a:buNone/>
              <a:defRPr lang="en-US"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lumMod val="60000"/>
                  <a:lumOff val="40000"/>
                </a:schemeClr>
              </a:buClr>
              <a:buSzPct val="110000"/>
              <a:buFont typeface="Wingdings 2" pitchFamily="18" charset="2"/>
              <a:buNone/>
              <a:defRPr lang="en-US" sz="1400" kern="1200">
                <a:solidFill>
                  <a:schemeClr val="tx1">
                    <a:tint val="75000"/>
                  </a:schemeClr>
                </a:solidFill>
                <a:latin typeface="+mn-lt"/>
                <a:ea typeface="+mn-ea"/>
                <a:cs typeface="+mn-cs"/>
              </a:defRPr>
            </a:lvl9pPr>
          </a:lstStyle>
          <a:p>
            <a:r>
              <a:rPr lang="en-US" b="1" dirty="0">
                <a:solidFill>
                  <a:schemeClr val="accent6"/>
                </a:solidFill>
              </a:rPr>
              <a:t>Trees</a:t>
            </a:r>
          </a:p>
          <a:p>
            <a:r>
              <a:rPr lang="en-US" dirty="0"/>
              <a:t>Decision Tree </a:t>
            </a:r>
          </a:p>
          <a:p>
            <a:r>
              <a:rPr lang="en-US" dirty="0"/>
              <a:t>Random Forest</a:t>
            </a:r>
          </a:p>
          <a:p>
            <a:r>
              <a:rPr lang="en-US" b="1" dirty="0"/>
              <a:t>Gradient Boosted Trees</a:t>
            </a:r>
          </a:p>
          <a:p>
            <a:r>
              <a:rPr lang="en-US" b="1" dirty="0" err="1"/>
              <a:t>XGBoost</a:t>
            </a:r>
            <a:endParaRPr lang="en-US" b="1" dirty="0"/>
          </a:p>
          <a:p>
            <a:r>
              <a:rPr lang="en-US" b="1" dirty="0"/>
              <a:t>Extra Random Trees</a:t>
            </a:r>
          </a:p>
          <a:p>
            <a:endParaRPr lang="en-US" b="1" dirty="0"/>
          </a:p>
          <a:p>
            <a:endParaRPr lang="en-US" b="1" dirty="0"/>
          </a:p>
          <a:p>
            <a:r>
              <a:rPr lang="en-US" b="1" dirty="0">
                <a:solidFill>
                  <a:schemeClr val="accent6"/>
                </a:solidFill>
              </a:rPr>
              <a:t>Non-Linear</a:t>
            </a:r>
          </a:p>
          <a:p>
            <a:r>
              <a:rPr lang="en-US" dirty="0">
                <a:solidFill>
                  <a:srgbClr val="008000"/>
                </a:solidFill>
              </a:rPr>
              <a:t>KNN</a:t>
            </a:r>
          </a:p>
          <a:p>
            <a:r>
              <a:rPr lang="en-US" dirty="0"/>
              <a:t>Support Vector Machines</a:t>
            </a:r>
          </a:p>
          <a:p>
            <a:r>
              <a:rPr lang="en-US" b="1" dirty="0"/>
              <a:t>Stochastic Gradient Descent</a:t>
            </a:r>
          </a:p>
          <a:p>
            <a:r>
              <a:rPr lang="en-US" b="1" dirty="0"/>
              <a:t>Neural Networks</a:t>
            </a:r>
          </a:p>
          <a:p>
            <a:endParaRPr lang="en-US" b="1" dirty="0"/>
          </a:p>
        </p:txBody>
      </p:sp>
    </p:spTree>
    <p:extLst>
      <p:ext uri="{BB962C8B-B14F-4D97-AF65-F5344CB8AC3E}">
        <p14:creationId xmlns:p14="http://schemas.microsoft.com/office/powerpoint/2010/main" val="217236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4" y="3164351"/>
            <a:ext cx="6734707" cy="1362075"/>
          </a:xfrm>
        </p:spPr>
        <p:txBody>
          <a:bodyPr/>
          <a:lstStyle/>
          <a:p>
            <a:r>
              <a:rPr lang="en-US" dirty="0"/>
              <a:t>Trees</a:t>
            </a:r>
          </a:p>
        </p:txBody>
      </p:sp>
      <p:pic>
        <p:nvPicPr>
          <p:cNvPr id="4" name="Picture 3"/>
          <p:cNvPicPr>
            <a:picLocks noChangeAspect="1"/>
          </p:cNvPicPr>
          <p:nvPr/>
        </p:nvPicPr>
        <p:blipFill>
          <a:blip r:embed="rId2"/>
          <a:stretch>
            <a:fillRect/>
          </a:stretch>
        </p:blipFill>
        <p:spPr>
          <a:xfrm>
            <a:off x="13954" y="0"/>
            <a:ext cx="4281780" cy="3479624"/>
          </a:xfrm>
          <a:prstGeom prst="rect">
            <a:avLst/>
          </a:prstGeom>
        </p:spPr>
      </p:pic>
      <p:pic>
        <p:nvPicPr>
          <p:cNvPr id="5" name="Picture 4"/>
          <p:cNvPicPr>
            <a:picLocks noChangeAspect="1"/>
          </p:cNvPicPr>
          <p:nvPr/>
        </p:nvPicPr>
        <p:blipFill>
          <a:blip r:embed="rId2"/>
          <a:stretch>
            <a:fillRect/>
          </a:stretch>
        </p:blipFill>
        <p:spPr>
          <a:xfrm rot="10800000">
            <a:off x="4862220" y="3368899"/>
            <a:ext cx="4281780" cy="3479624"/>
          </a:xfrm>
          <a:prstGeom prst="rect">
            <a:avLst/>
          </a:prstGeom>
        </p:spPr>
      </p:pic>
    </p:spTree>
    <p:extLst>
      <p:ext uri="{BB962C8B-B14F-4D97-AF65-F5344CB8AC3E}">
        <p14:creationId xmlns:p14="http://schemas.microsoft.com/office/powerpoint/2010/main" val="1082452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79" y="258236"/>
            <a:ext cx="9143999" cy="834493"/>
          </a:xfrm>
        </p:spPr>
        <p:txBody>
          <a:bodyPr/>
          <a:lstStyle/>
          <a:p>
            <a:r>
              <a:rPr lang="en-US" dirty="0"/>
              <a:t>Decision Tree</a:t>
            </a:r>
          </a:p>
        </p:txBody>
      </p:sp>
      <p:sp>
        <p:nvSpPr>
          <p:cNvPr id="3" name="Rectangle 2"/>
          <p:cNvSpPr/>
          <p:nvPr/>
        </p:nvSpPr>
        <p:spPr>
          <a:xfrm>
            <a:off x="220299" y="740195"/>
            <a:ext cx="8708262" cy="4493538"/>
          </a:xfrm>
          <a:prstGeom prst="rect">
            <a:avLst/>
          </a:prstGeom>
        </p:spPr>
        <p:txBody>
          <a:bodyPr wrap="square">
            <a:spAutoFit/>
          </a:bodyPr>
          <a:lstStyle/>
          <a:p>
            <a:endParaRPr lang="en-US" dirty="0"/>
          </a:p>
          <a:p>
            <a:pPr marL="285750" indent="-285750">
              <a:buFont typeface="Wingdings" charset="2"/>
              <a:buChar char="Ø"/>
            </a:pPr>
            <a:r>
              <a:rPr lang="en-US" b="1" dirty="0"/>
              <a:t>Decision Trees </a:t>
            </a:r>
            <a:endParaRPr lang="en-US" dirty="0"/>
          </a:p>
          <a:p>
            <a:endParaRPr lang="en-US" dirty="0"/>
          </a:p>
          <a:p>
            <a:pPr lvl="1"/>
            <a:r>
              <a:rPr lang="en-US" dirty="0"/>
              <a:t>Decision Tree is a simple non-parametric algorithm. It creates a model that predicts the value of the target by learning simple decision rules inferred from the data features.</a:t>
            </a:r>
          </a:p>
          <a:p>
            <a:pPr lvl="1"/>
            <a:r>
              <a:rPr lang="en-US" dirty="0"/>
              <a:t>These rules form a tree, with the leaves of the tree carrying the predicted class. Evaluation simply goes down the tree and evaluates the rule at each split.</a:t>
            </a:r>
          </a:p>
          <a:p>
            <a:endParaRPr lang="en-US" sz="1600" dirty="0"/>
          </a:p>
          <a:p>
            <a:endParaRPr lang="en-US" dirty="0"/>
          </a:p>
          <a:p>
            <a:pPr marL="285750" indent="-285750">
              <a:buFont typeface="Wingdings" charset="2"/>
              <a:buChar char="Ø"/>
            </a:pPr>
            <a:r>
              <a:rPr lang="en-US" b="1" dirty="0"/>
              <a:t>Flexibility</a:t>
            </a:r>
            <a:r>
              <a:rPr lang="en-US" dirty="0"/>
              <a:t> and </a:t>
            </a:r>
            <a:r>
              <a:rPr lang="en-US" b="1" dirty="0" err="1"/>
              <a:t>explainability</a:t>
            </a:r>
            <a:r>
              <a:rPr lang="en-US" dirty="0"/>
              <a:t>.</a:t>
            </a:r>
          </a:p>
          <a:p>
            <a:pPr marL="285750" indent="-285750">
              <a:buFont typeface="Wingdings" charset="2"/>
              <a:buChar char="Ø"/>
            </a:pPr>
            <a:endParaRPr lang="en-US" dirty="0"/>
          </a:p>
          <a:p>
            <a:pPr marL="285750" indent="-285750">
              <a:buFont typeface="Wingdings" charset="2"/>
              <a:buChar char="Ø"/>
            </a:pPr>
            <a:r>
              <a:rPr lang="en-US" dirty="0"/>
              <a:t>Can the model be improved by using more than 1 TREE?</a:t>
            </a:r>
          </a:p>
          <a:p>
            <a:pPr marL="285750" indent="-285750">
              <a:buFont typeface="Wingdings" charset="2"/>
              <a:buChar char="Ø"/>
            </a:pPr>
            <a:endParaRPr lang="en-US" dirty="0"/>
          </a:p>
          <a:p>
            <a:pPr marL="285750" indent="-285750">
              <a:buFont typeface="Wingdings" charset="2"/>
              <a:buChar char="Ø"/>
            </a:pPr>
            <a:endParaRPr lang="en-US" dirty="0"/>
          </a:p>
          <a:p>
            <a:endParaRPr lang="en-US" dirty="0"/>
          </a:p>
        </p:txBody>
      </p:sp>
      <p:pic>
        <p:nvPicPr>
          <p:cNvPr id="4" name="Picture 3"/>
          <p:cNvPicPr>
            <a:picLocks noChangeAspect="1"/>
          </p:cNvPicPr>
          <p:nvPr/>
        </p:nvPicPr>
        <p:blipFill>
          <a:blip r:embed="rId2"/>
          <a:stretch>
            <a:fillRect/>
          </a:stretch>
        </p:blipFill>
        <p:spPr>
          <a:xfrm>
            <a:off x="6542971" y="4744254"/>
            <a:ext cx="2601027" cy="2113746"/>
          </a:xfrm>
          <a:prstGeom prst="rect">
            <a:avLst/>
          </a:prstGeom>
        </p:spPr>
      </p:pic>
    </p:spTree>
    <p:extLst>
      <p:ext uri="{BB962C8B-B14F-4D97-AF65-F5344CB8AC3E}">
        <p14:creationId xmlns:p14="http://schemas.microsoft.com/office/powerpoint/2010/main" val="1312382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652672"/>
            <a:ext cx="8042276" cy="1147078"/>
          </a:xfrm>
        </p:spPr>
        <p:txBody>
          <a:bodyPr>
            <a:normAutofit fontScale="90000"/>
          </a:bodyPr>
          <a:lstStyle/>
          <a:p>
            <a:r>
              <a:rPr lang="en-US" dirty="0"/>
              <a:t>Decision Trees</a:t>
            </a:r>
            <a:br>
              <a:rPr lang="en-US" dirty="0"/>
            </a:br>
            <a:endParaRPr lang="en-US" dirty="0"/>
          </a:p>
        </p:txBody>
      </p:sp>
      <p:sp>
        <p:nvSpPr>
          <p:cNvPr id="4" name="Content Placeholder 2"/>
          <p:cNvSpPr txBox="1">
            <a:spLocks/>
          </p:cNvSpPr>
          <p:nvPr/>
        </p:nvSpPr>
        <p:spPr>
          <a:xfrm>
            <a:off x="549275" y="1800399"/>
            <a:ext cx="7829982" cy="4550318"/>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endParaRPr lang="en-US" b="1" dirty="0">
              <a:solidFill>
                <a:srgbClr val="000000"/>
              </a:solidFill>
            </a:endParaRPr>
          </a:p>
        </p:txBody>
      </p:sp>
      <p:sp>
        <p:nvSpPr>
          <p:cNvPr id="3" name="Rectangle 2"/>
          <p:cNvSpPr/>
          <p:nvPr/>
        </p:nvSpPr>
        <p:spPr>
          <a:xfrm>
            <a:off x="571277" y="1225688"/>
            <a:ext cx="8020274" cy="1754327"/>
          </a:xfrm>
          <a:prstGeom prst="rect">
            <a:avLst/>
          </a:prstGeom>
        </p:spPr>
        <p:txBody>
          <a:bodyPr wrap="square">
            <a:spAutoFit/>
          </a:bodyPr>
          <a:lstStyle/>
          <a:p>
            <a:r>
              <a:rPr lang="en-US" b="1" dirty="0"/>
              <a:t>What is a Decision Tree?</a:t>
            </a:r>
          </a:p>
          <a:p>
            <a:r>
              <a:rPr lang="en-US" dirty="0"/>
              <a:t>A decision tree is a map of the possible outcomes of a series of related choices. It uses a tree-like model of decisions. A decision tree typically starts with a single node, which branches into possible outcomes. Each of those outcomes leads to additional nodes, which branch off into other possibilities. This gives it a tree-like shape.</a:t>
            </a:r>
          </a:p>
        </p:txBody>
      </p:sp>
      <p:pic>
        <p:nvPicPr>
          <p:cNvPr id="5" name="Picture 4"/>
          <p:cNvPicPr>
            <a:picLocks noChangeAspect="1"/>
          </p:cNvPicPr>
          <p:nvPr/>
        </p:nvPicPr>
        <p:blipFill>
          <a:blip r:embed="rId2"/>
          <a:stretch>
            <a:fillRect/>
          </a:stretch>
        </p:blipFill>
        <p:spPr>
          <a:xfrm>
            <a:off x="1461782" y="3007627"/>
            <a:ext cx="6158506" cy="3155662"/>
          </a:xfrm>
          <a:prstGeom prst="rect">
            <a:avLst/>
          </a:prstGeom>
        </p:spPr>
      </p:pic>
      <p:sp>
        <p:nvSpPr>
          <p:cNvPr id="6" name="Rectangle 5">
            <a:extLst>
              <a:ext uri="{FF2B5EF4-FFF2-40B4-BE49-F238E27FC236}">
                <a16:creationId xmlns:a16="http://schemas.microsoft.com/office/drawing/2014/main" id="{D7BB2B78-42F2-6746-902D-023DF4AD1144}"/>
              </a:ext>
            </a:extLst>
          </p:cNvPr>
          <p:cNvSpPr/>
          <p:nvPr/>
        </p:nvSpPr>
        <p:spPr>
          <a:xfrm>
            <a:off x="5339644" y="3429000"/>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59%</a:t>
            </a:r>
          </a:p>
        </p:txBody>
      </p:sp>
      <p:sp>
        <p:nvSpPr>
          <p:cNvPr id="7" name="Rectangle 6">
            <a:extLst>
              <a:ext uri="{FF2B5EF4-FFF2-40B4-BE49-F238E27FC236}">
                <a16:creationId xmlns:a16="http://schemas.microsoft.com/office/drawing/2014/main" id="{4023CBC0-EC98-CF48-B7B5-1F0C65C5C41F}"/>
              </a:ext>
            </a:extLst>
          </p:cNvPr>
          <p:cNvSpPr/>
          <p:nvPr/>
        </p:nvSpPr>
        <p:spPr>
          <a:xfrm>
            <a:off x="1721555" y="4585458"/>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50%</a:t>
            </a:r>
          </a:p>
        </p:txBody>
      </p:sp>
      <p:sp>
        <p:nvSpPr>
          <p:cNvPr id="8" name="Rectangle 7">
            <a:extLst>
              <a:ext uri="{FF2B5EF4-FFF2-40B4-BE49-F238E27FC236}">
                <a16:creationId xmlns:a16="http://schemas.microsoft.com/office/drawing/2014/main" id="{7D0088E3-9567-A441-97DD-81D519D70804}"/>
              </a:ext>
            </a:extLst>
          </p:cNvPr>
          <p:cNvSpPr/>
          <p:nvPr/>
        </p:nvSpPr>
        <p:spPr>
          <a:xfrm>
            <a:off x="4293547" y="5015089"/>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80%</a:t>
            </a:r>
          </a:p>
        </p:txBody>
      </p:sp>
      <p:sp>
        <p:nvSpPr>
          <p:cNvPr id="9" name="Rectangle 8">
            <a:extLst>
              <a:ext uri="{FF2B5EF4-FFF2-40B4-BE49-F238E27FC236}">
                <a16:creationId xmlns:a16="http://schemas.microsoft.com/office/drawing/2014/main" id="{85162D55-CAFD-194B-AB0D-1B8561818D19}"/>
              </a:ext>
            </a:extLst>
          </p:cNvPr>
          <p:cNvSpPr/>
          <p:nvPr/>
        </p:nvSpPr>
        <p:spPr>
          <a:xfrm>
            <a:off x="6846712" y="4532722"/>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60%</a:t>
            </a:r>
          </a:p>
        </p:txBody>
      </p:sp>
      <p:sp>
        <p:nvSpPr>
          <p:cNvPr id="10" name="Rectangle 9">
            <a:extLst>
              <a:ext uri="{FF2B5EF4-FFF2-40B4-BE49-F238E27FC236}">
                <a16:creationId xmlns:a16="http://schemas.microsoft.com/office/drawing/2014/main" id="{39D8CEAF-5BE9-244E-8BE3-127A2FB830A5}"/>
              </a:ext>
            </a:extLst>
          </p:cNvPr>
          <p:cNvSpPr/>
          <p:nvPr/>
        </p:nvSpPr>
        <p:spPr>
          <a:xfrm>
            <a:off x="2009421" y="6182392"/>
            <a:ext cx="677335"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62.5%</a:t>
            </a:r>
          </a:p>
        </p:txBody>
      </p:sp>
      <p:sp>
        <p:nvSpPr>
          <p:cNvPr id="11" name="Rectangle 10">
            <a:extLst>
              <a:ext uri="{FF2B5EF4-FFF2-40B4-BE49-F238E27FC236}">
                <a16:creationId xmlns:a16="http://schemas.microsoft.com/office/drawing/2014/main" id="{63024035-BD12-4E4C-8C75-24BBDD1C51E6}"/>
              </a:ext>
            </a:extLst>
          </p:cNvPr>
          <p:cNvSpPr/>
          <p:nvPr/>
        </p:nvSpPr>
        <p:spPr>
          <a:xfrm>
            <a:off x="3420532" y="6205328"/>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25%</a:t>
            </a:r>
          </a:p>
        </p:txBody>
      </p:sp>
      <p:sp>
        <p:nvSpPr>
          <p:cNvPr id="12" name="Rectangle 11">
            <a:extLst>
              <a:ext uri="{FF2B5EF4-FFF2-40B4-BE49-F238E27FC236}">
                <a16:creationId xmlns:a16="http://schemas.microsoft.com/office/drawing/2014/main" id="{68979D91-8F76-744D-8960-36B42FCC2077}"/>
              </a:ext>
            </a:extLst>
          </p:cNvPr>
          <p:cNvSpPr/>
          <p:nvPr/>
        </p:nvSpPr>
        <p:spPr>
          <a:xfrm>
            <a:off x="5245140" y="6214640"/>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a:t>
            </a:r>
          </a:p>
        </p:txBody>
      </p:sp>
      <p:sp>
        <p:nvSpPr>
          <p:cNvPr id="13" name="Rectangle 12">
            <a:extLst>
              <a:ext uri="{FF2B5EF4-FFF2-40B4-BE49-F238E27FC236}">
                <a16:creationId xmlns:a16="http://schemas.microsoft.com/office/drawing/2014/main" id="{1AE0CB11-0D10-7542-9A3F-DDDCD550CD53}"/>
              </a:ext>
            </a:extLst>
          </p:cNvPr>
          <p:cNvSpPr/>
          <p:nvPr/>
        </p:nvSpPr>
        <p:spPr>
          <a:xfrm>
            <a:off x="6650606" y="6192985"/>
            <a:ext cx="575733" cy="327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100%</a:t>
            </a:r>
          </a:p>
        </p:txBody>
      </p:sp>
    </p:spTree>
    <p:extLst>
      <p:ext uri="{BB962C8B-B14F-4D97-AF65-F5344CB8AC3E}">
        <p14:creationId xmlns:p14="http://schemas.microsoft.com/office/powerpoint/2010/main" val="544165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48" y="613798"/>
            <a:ext cx="8594725" cy="1147078"/>
          </a:xfrm>
        </p:spPr>
        <p:txBody>
          <a:bodyPr>
            <a:normAutofit fontScale="90000"/>
          </a:bodyPr>
          <a:lstStyle/>
          <a:p>
            <a:r>
              <a:rPr lang="en-US" dirty="0"/>
              <a:t>Decision Trees nodes metrics</a:t>
            </a:r>
            <a:br>
              <a:rPr lang="en-US" dirty="0"/>
            </a:br>
            <a:endParaRPr lang="en-US" dirty="0"/>
          </a:p>
        </p:txBody>
      </p:sp>
      <p:sp>
        <p:nvSpPr>
          <p:cNvPr id="4" name="Content Placeholder 2"/>
          <p:cNvSpPr txBox="1">
            <a:spLocks/>
          </p:cNvSpPr>
          <p:nvPr/>
        </p:nvSpPr>
        <p:spPr>
          <a:xfrm>
            <a:off x="549275" y="1800399"/>
            <a:ext cx="7829982" cy="4550318"/>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endParaRPr lang="en-US" b="1" dirty="0">
              <a:solidFill>
                <a:srgbClr val="000000"/>
              </a:solidFill>
            </a:endParaRPr>
          </a:p>
        </p:txBody>
      </p:sp>
      <p:sp>
        <p:nvSpPr>
          <p:cNvPr id="3" name="Rectangle 2"/>
          <p:cNvSpPr/>
          <p:nvPr/>
        </p:nvSpPr>
        <p:spPr>
          <a:xfrm>
            <a:off x="571277" y="1225688"/>
            <a:ext cx="6166486" cy="4524316"/>
          </a:xfrm>
          <a:prstGeom prst="rect">
            <a:avLst/>
          </a:prstGeom>
        </p:spPr>
        <p:txBody>
          <a:bodyPr wrap="square">
            <a:spAutoFit/>
          </a:bodyPr>
          <a:lstStyle/>
          <a:p>
            <a:r>
              <a:rPr lang="en-US" b="1" dirty="0" err="1"/>
              <a:t>Gini</a:t>
            </a:r>
            <a:r>
              <a:rPr lang="en-US" b="1" dirty="0"/>
              <a:t> Index</a:t>
            </a:r>
          </a:p>
          <a:p>
            <a:r>
              <a:rPr lang="en-US" dirty="0"/>
              <a:t>A measure of the total variance among the K classes.</a:t>
            </a:r>
          </a:p>
          <a:p>
            <a:r>
              <a:rPr lang="en-US" dirty="0"/>
              <a:t>The </a:t>
            </a:r>
            <a:r>
              <a:rPr lang="en-US" dirty="0" err="1"/>
              <a:t>Gini</a:t>
            </a:r>
            <a:r>
              <a:rPr lang="en-US" dirty="0"/>
              <a:t> index takes a small value if the p are close to zero or one. The </a:t>
            </a:r>
            <a:r>
              <a:rPr lang="en-US" dirty="0" err="1"/>
              <a:t>Gini</a:t>
            </a:r>
            <a:r>
              <a:rPr lang="en-US" dirty="0"/>
              <a:t> index is preferred to as the measure of node purity.</a:t>
            </a:r>
          </a:p>
          <a:p>
            <a:endParaRPr lang="en-US" dirty="0"/>
          </a:p>
          <a:p>
            <a:r>
              <a:rPr lang="en-US" b="1" dirty="0"/>
              <a:t>Entropy</a:t>
            </a:r>
          </a:p>
          <a:p>
            <a:r>
              <a:rPr lang="en-US" dirty="0"/>
              <a:t>An alternative to the </a:t>
            </a:r>
            <a:r>
              <a:rPr lang="en-US" dirty="0" err="1"/>
              <a:t>Gini</a:t>
            </a:r>
            <a:r>
              <a:rPr lang="en-US" dirty="0"/>
              <a:t> index is entropy</a:t>
            </a:r>
          </a:p>
          <a:p>
            <a:r>
              <a:rPr lang="en-US" dirty="0"/>
              <a:t>it turns out that the </a:t>
            </a:r>
            <a:r>
              <a:rPr lang="en-US" dirty="0" err="1"/>
              <a:t>Gini</a:t>
            </a:r>
            <a:r>
              <a:rPr lang="en-US" dirty="0"/>
              <a:t> index and the entropy are quite similar numerically. </a:t>
            </a:r>
          </a:p>
          <a:p>
            <a:endParaRPr lang="en-US" dirty="0"/>
          </a:p>
          <a:p>
            <a:r>
              <a:rPr lang="en-US" dirty="0"/>
              <a:t>When building a classification tree, either the </a:t>
            </a:r>
            <a:r>
              <a:rPr lang="en-US" dirty="0" err="1"/>
              <a:t>Gini</a:t>
            </a:r>
            <a:r>
              <a:rPr lang="en-US" dirty="0"/>
              <a:t> index or the entropy are typically used to evaluate the quality of a particular split </a:t>
            </a:r>
          </a:p>
          <a:p>
            <a:endParaRPr lang="en-US" dirty="0"/>
          </a:p>
          <a:p>
            <a:endParaRPr lang="en-US" b="1" dirty="0"/>
          </a:p>
        </p:txBody>
      </p:sp>
      <p:pic>
        <p:nvPicPr>
          <p:cNvPr id="13" name="Picture 12"/>
          <p:cNvPicPr>
            <a:picLocks noChangeAspect="1"/>
          </p:cNvPicPr>
          <p:nvPr/>
        </p:nvPicPr>
        <p:blipFill>
          <a:blip r:embed="rId2"/>
          <a:stretch>
            <a:fillRect/>
          </a:stretch>
        </p:blipFill>
        <p:spPr>
          <a:xfrm>
            <a:off x="6737763" y="1311449"/>
            <a:ext cx="2413000" cy="977900"/>
          </a:xfrm>
          <a:prstGeom prst="rect">
            <a:avLst/>
          </a:prstGeom>
        </p:spPr>
      </p:pic>
      <p:pic>
        <p:nvPicPr>
          <p:cNvPr id="15" name="Picture 14"/>
          <p:cNvPicPr>
            <a:picLocks noChangeAspect="1"/>
          </p:cNvPicPr>
          <p:nvPr/>
        </p:nvPicPr>
        <p:blipFill>
          <a:blip r:embed="rId3"/>
          <a:stretch>
            <a:fillRect/>
          </a:stretch>
        </p:blipFill>
        <p:spPr>
          <a:xfrm>
            <a:off x="6692795" y="2885539"/>
            <a:ext cx="2451100" cy="939800"/>
          </a:xfrm>
          <a:prstGeom prst="rect">
            <a:avLst/>
          </a:prstGeom>
        </p:spPr>
      </p:pic>
      <p:sp>
        <p:nvSpPr>
          <p:cNvPr id="16" name="TextBox 15"/>
          <p:cNvSpPr txBox="1"/>
          <p:nvPr/>
        </p:nvSpPr>
        <p:spPr>
          <a:xfrm>
            <a:off x="571277" y="5580727"/>
            <a:ext cx="4614665" cy="338554"/>
          </a:xfrm>
          <a:prstGeom prst="rect">
            <a:avLst/>
          </a:prstGeom>
          <a:noFill/>
        </p:spPr>
        <p:txBody>
          <a:bodyPr wrap="none" rtlCol="0">
            <a:spAutoFit/>
          </a:bodyPr>
          <a:lstStyle/>
          <a:p>
            <a:r>
              <a:rPr lang="en-US" sz="1600" b="1" dirty="0"/>
              <a:t>Advantage of decision Trees: Easy to explain</a:t>
            </a:r>
          </a:p>
        </p:txBody>
      </p:sp>
    </p:spTree>
    <p:extLst>
      <p:ext uri="{BB962C8B-B14F-4D97-AF65-F5344CB8AC3E}">
        <p14:creationId xmlns:p14="http://schemas.microsoft.com/office/powerpoint/2010/main" val="25624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27653"/>
            <a:ext cx="9143999" cy="834493"/>
          </a:xfrm>
        </p:spPr>
        <p:txBody>
          <a:bodyPr/>
          <a:lstStyle/>
          <a:p>
            <a:r>
              <a:rPr lang="en-US" dirty="0"/>
              <a:t>Decision Tree Choices</a:t>
            </a:r>
          </a:p>
        </p:txBody>
      </p:sp>
      <p:sp>
        <p:nvSpPr>
          <p:cNvPr id="3" name="Rectangle 2"/>
          <p:cNvSpPr/>
          <p:nvPr/>
        </p:nvSpPr>
        <p:spPr>
          <a:xfrm>
            <a:off x="278614" y="1162146"/>
            <a:ext cx="3770987" cy="3847207"/>
          </a:xfrm>
          <a:prstGeom prst="rect">
            <a:avLst/>
          </a:prstGeom>
        </p:spPr>
        <p:txBody>
          <a:bodyPr wrap="square">
            <a:spAutoFit/>
          </a:bodyPr>
          <a:lstStyle/>
          <a:p>
            <a:endParaRPr lang="en-US" sz="1600" dirty="0"/>
          </a:p>
          <a:p>
            <a:pPr marL="285750" indent="-285750">
              <a:buFont typeface="Arial"/>
              <a:buChar char="•"/>
            </a:pPr>
            <a:r>
              <a:rPr lang="en-US" sz="1600" dirty="0"/>
              <a:t>Maximum depth: (5)</a:t>
            </a:r>
          </a:p>
          <a:p>
            <a:endParaRPr lang="en-US" sz="1600" dirty="0"/>
          </a:p>
          <a:p>
            <a:pPr marL="285750" indent="-285750">
              <a:buFont typeface="Arial"/>
              <a:buChar char="•"/>
            </a:pPr>
            <a:r>
              <a:rPr lang="en-US" sz="1600" dirty="0"/>
              <a:t>Criterion: (</a:t>
            </a:r>
            <a:r>
              <a:rPr lang="en-US" sz="1600" dirty="0" err="1"/>
              <a:t>Gini</a:t>
            </a:r>
            <a:r>
              <a:rPr lang="en-US" sz="1600" dirty="0"/>
              <a:t>, Entropy)</a:t>
            </a:r>
          </a:p>
          <a:p>
            <a:endParaRPr lang="en-US" sz="1600" dirty="0"/>
          </a:p>
          <a:p>
            <a:endParaRPr lang="en-US" sz="1600" dirty="0"/>
          </a:p>
          <a:p>
            <a:pPr marL="285750" indent="-285750">
              <a:buFont typeface="Arial"/>
              <a:buChar char="•"/>
            </a:pPr>
            <a:r>
              <a:rPr lang="en-US" sz="1600" dirty="0"/>
              <a:t> Min. samples per leaf: (1)</a:t>
            </a:r>
          </a:p>
          <a:p>
            <a:pPr marL="285750" indent="-285750">
              <a:buFont typeface="Arial"/>
              <a:buChar char="•"/>
            </a:pPr>
            <a:endParaRPr lang="en-US" sz="1600" dirty="0"/>
          </a:p>
          <a:p>
            <a:endParaRPr lang="en-US" sz="1600" dirty="0"/>
          </a:p>
          <a:p>
            <a:pPr marL="285750" indent="-285750">
              <a:buFont typeface="Arial"/>
              <a:buChar char="•"/>
            </a:pPr>
            <a:r>
              <a:rPr lang="en-US" sz="1600" dirty="0"/>
              <a:t>Split strategy: (Best, Random)</a:t>
            </a:r>
          </a:p>
          <a:p>
            <a:pPr marL="285750" indent="-285750">
              <a:buFont typeface="Arial"/>
              <a:buChar char="•"/>
            </a:pPr>
            <a:endParaRPr lang="en-US" sz="1600" dirty="0"/>
          </a:p>
          <a:p>
            <a:pPr marL="285750" indent="-285750">
              <a:buFont typeface="Arial"/>
              <a:buChar char="•"/>
            </a:pPr>
            <a:endParaRPr lang="en-US" sz="1600" dirty="0"/>
          </a:p>
          <a:p>
            <a:endParaRPr lang="en-US" sz="1600" dirty="0"/>
          </a:p>
          <a:p>
            <a:endParaRPr lang="en-US" dirty="0"/>
          </a:p>
          <a:p>
            <a:r>
              <a:rPr lang="en-US" dirty="0"/>
              <a:t> </a:t>
            </a:r>
          </a:p>
        </p:txBody>
      </p:sp>
      <p:sp>
        <p:nvSpPr>
          <p:cNvPr id="4" name="Rectangle 3"/>
          <p:cNvSpPr/>
          <p:nvPr/>
        </p:nvSpPr>
        <p:spPr>
          <a:xfrm>
            <a:off x="4328211" y="1077846"/>
            <a:ext cx="4815788" cy="3970317"/>
          </a:xfrm>
          <a:prstGeom prst="rect">
            <a:avLst/>
          </a:prstGeom>
        </p:spPr>
        <p:txBody>
          <a:bodyPr wrap="square">
            <a:spAutoFit/>
          </a:bodyPr>
          <a:lstStyle/>
          <a:p>
            <a:endParaRPr lang="en-US" sz="1200" dirty="0"/>
          </a:p>
          <a:p>
            <a:endParaRPr lang="en-US" sz="1200" dirty="0"/>
          </a:p>
          <a:p>
            <a:r>
              <a:rPr lang="en-US" sz="1200" dirty="0"/>
              <a:t>The maximum depth of the tree.</a:t>
            </a:r>
          </a:p>
          <a:p>
            <a:endParaRPr lang="en-US" sz="1200" dirty="0"/>
          </a:p>
          <a:p>
            <a:r>
              <a:rPr lang="en-US" sz="1200" dirty="0"/>
              <a:t>The function to measure the quality of a split. Supported criteria are “</a:t>
            </a:r>
            <a:r>
              <a:rPr lang="en-US" sz="1200" dirty="0" err="1"/>
              <a:t>gini</a:t>
            </a:r>
            <a:r>
              <a:rPr lang="en-US" sz="1200" dirty="0"/>
              <a:t>” for the </a:t>
            </a:r>
            <a:r>
              <a:rPr lang="en-US" sz="1200" dirty="0" err="1"/>
              <a:t>Gini</a:t>
            </a:r>
            <a:r>
              <a:rPr lang="en-US" sz="1200" dirty="0"/>
              <a:t> impurity and “entropy” for the information gain.</a:t>
            </a:r>
          </a:p>
          <a:p>
            <a:endParaRPr lang="en-US" sz="1200" dirty="0"/>
          </a:p>
          <a:p>
            <a:r>
              <a:rPr lang="en-US" sz="1200" dirty="0"/>
              <a:t>Minimum number of samples required to be at a leaf node.</a:t>
            </a:r>
          </a:p>
          <a:p>
            <a:endParaRPr lang="en-US" sz="1200" dirty="0"/>
          </a:p>
          <a:p>
            <a:endParaRPr lang="en-US" sz="1200" dirty="0"/>
          </a:p>
          <a:p>
            <a:r>
              <a:rPr lang="en-US" sz="1200" dirty="0"/>
              <a:t>The strategy used to choose the split at each node. Supported strategies are “best” to choose the best split and “random” to choose the best random split.</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424031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33" y="279892"/>
            <a:ext cx="6953467" cy="834493"/>
          </a:xfrm>
        </p:spPr>
        <p:txBody>
          <a:bodyPr/>
          <a:lstStyle/>
          <a:p>
            <a:r>
              <a:rPr lang="en-US" dirty="0"/>
              <a:t>Random Forest</a:t>
            </a:r>
          </a:p>
        </p:txBody>
      </p:sp>
      <p:sp>
        <p:nvSpPr>
          <p:cNvPr id="3" name="Rectangle 2"/>
          <p:cNvSpPr/>
          <p:nvPr/>
        </p:nvSpPr>
        <p:spPr>
          <a:xfrm>
            <a:off x="220299" y="1375137"/>
            <a:ext cx="8708262" cy="4001096"/>
          </a:xfrm>
          <a:prstGeom prst="rect">
            <a:avLst/>
          </a:prstGeom>
        </p:spPr>
        <p:txBody>
          <a:bodyPr wrap="square">
            <a:spAutoFit/>
          </a:bodyPr>
          <a:lstStyle/>
          <a:p>
            <a:endParaRPr lang="en-US" dirty="0"/>
          </a:p>
          <a:p>
            <a:pPr marL="285750" indent="-285750">
              <a:buFont typeface="Wingdings" charset="2"/>
              <a:buChar char="Ø"/>
            </a:pPr>
            <a:r>
              <a:rPr lang="en-US" b="1" dirty="0"/>
              <a:t>Decision Trees</a:t>
            </a:r>
            <a:endParaRPr lang="en-US" dirty="0"/>
          </a:p>
          <a:p>
            <a:pPr lvl="1"/>
            <a:r>
              <a:rPr lang="en-US" sz="1600" dirty="0"/>
              <a:t>A Random Forest is made of </a:t>
            </a:r>
            <a:r>
              <a:rPr lang="en-US" sz="1600" b="1" dirty="0"/>
              <a:t>many</a:t>
            </a:r>
            <a:r>
              <a:rPr lang="en-US" sz="1600" dirty="0"/>
              <a:t> decision trees. Each tree in the forest predicts a record, and each tree "votes" for the final answer of the forest.</a:t>
            </a:r>
          </a:p>
          <a:p>
            <a:pPr lvl="1"/>
            <a:r>
              <a:rPr lang="en-US" sz="1600" dirty="0"/>
              <a:t>The forest chooses the class having the most votes.</a:t>
            </a:r>
          </a:p>
          <a:p>
            <a:endParaRPr lang="en-US" dirty="0"/>
          </a:p>
          <a:p>
            <a:pPr marL="285750" indent="-285750">
              <a:buFont typeface="Wingdings" charset="2"/>
              <a:buChar char="Ø"/>
            </a:pPr>
            <a:r>
              <a:rPr lang="en-US" dirty="0"/>
              <a:t>Cross Validation and Feature Selection?</a:t>
            </a:r>
          </a:p>
          <a:p>
            <a:pPr lvl="1"/>
            <a:r>
              <a:rPr lang="en-US" sz="1600" dirty="0"/>
              <a:t>A </a:t>
            </a:r>
            <a:r>
              <a:rPr lang="en-US" sz="1600" b="1" dirty="0"/>
              <a:t>random sample </a:t>
            </a:r>
            <a:r>
              <a:rPr lang="en-US" sz="1600" dirty="0"/>
              <a:t>of the training set is used for each tree.</a:t>
            </a:r>
          </a:p>
          <a:p>
            <a:pPr lvl="1"/>
            <a:r>
              <a:rPr lang="en-US" sz="1600" dirty="0"/>
              <a:t>For each decision point in the tree, a random </a:t>
            </a:r>
            <a:r>
              <a:rPr lang="en-US" sz="1600" b="1" dirty="0"/>
              <a:t>subset of the input features</a:t>
            </a:r>
            <a:r>
              <a:rPr lang="en-US" sz="1600" dirty="0"/>
              <a:t> is considered.</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pPr lvl="1"/>
            <a:r>
              <a:rPr lang="en-US" sz="1600" dirty="0"/>
              <a:t>Random Forests generally provide good results, at the expense of </a:t>
            </a:r>
          </a:p>
          <a:p>
            <a:pPr lvl="1"/>
            <a:r>
              <a:rPr lang="en-US" sz="1600" dirty="0"/>
              <a:t>"</a:t>
            </a:r>
            <a:r>
              <a:rPr lang="en-US" sz="1600" dirty="0" err="1"/>
              <a:t>explainability</a:t>
            </a:r>
            <a:r>
              <a:rPr lang="en-US" sz="1600" dirty="0"/>
              <a:t>" of the model.</a:t>
            </a:r>
          </a:p>
          <a:p>
            <a:endParaRPr lang="en-US" dirty="0"/>
          </a:p>
        </p:txBody>
      </p:sp>
      <p:pic>
        <p:nvPicPr>
          <p:cNvPr id="4" name="Picture 3"/>
          <p:cNvPicPr>
            <a:picLocks noChangeAspect="1"/>
          </p:cNvPicPr>
          <p:nvPr/>
        </p:nvPicPr>
        <p:blipFill>
          <a:blip r:embed="rId2"/>
          <a:stretch>
            <a:fillRect/>
          </a:stretch>
        </p:blipFill>
        <p:spPr>
          <a:xfrm>
            <a:off x="7707418" y="2291231"/>
            <a:ext cx="1436581" cy="1167449"/>
          </a:xfrm>
          <a:prstGeom prst="rect">
            <a:avLst/>
          </a:prstGeom>
        </p:spPr>
      </p:pic>
      <p:pic>
        <p:nvPicPr>
          <p:cNvPr id="5" name="Picture 4"/>
          <p:cNvPicPr>
            <a:picLocks noChangeAspect="1"/>
          </p:cNvPicPr>
          <p:nvPr/>
        </p:nvPicPr>
        <p:blipFill>
          <a:blip r:embed="rId2"/>
          <a:stretch>
            <a:fillRect/>
          </a:stretch>
        </p:blipFill>
        <p:spPr>
          <a:xfrm>
            <a:off x="7293103" y="3743044"/>
            <a:ext cx="1850896" cy="1504146"/>
          </a:xfrm>
          <a:prstGeom prst="rect">
            <a:avLst/>
          </a:prstGeom>
        </p:spPr>
      </p:pic>
      <p:pic>
        <p:nvPicPr>
          <p:cNvPr id="6" name="Picture 5"/>
          <p:cNvPicPr>
            <a:picLocks noChangeAspect="1"/>
          </p:cNvPicPr>
          <p:nvPr/>
        </p:nvPicPr>
        <p:blipFill>
          <a:blip r:embed="rId2"/>
          <a:stretch>
            <a:fillRect/>
          </a:stretch>
        </p:blipFill>
        <p:spPr>
          <a:xfrm>
            <a:off x="1234981" y="5214685"/>
            <a:ext cx="1850896" cy="1504146"/>
          </a:xfrm>
          <a:prstGeom prst="rect">
            <a:avLst/>
          </a:prstGeom>
        </p:spPr>
      </p:pic>
      <p:pic>
        <p:nvPicPr>
          <p:cNvPr id="7" name="Picture 6"/>
          <p:cNvPicPr>
            <a:picLocks noChangeAspect="1"/>
          </p:cNvPicPr>
          <p:nvPr/>
        </p:nvPicPr>
        <p:blipFill>
          <a:blip r:embed="rId2"/>
          <a:stretch>
            <a:fillRect/>
          </a:stretch>
        </p:blipFill>
        <p:spPr>
          <a:xfrm>
            <a:off x="0" y="5353854"/>
            <a:ext cx="1850896" cy="1504146"/>
          </a:xfrm>
          <a:prstGeom prst="rect">
            <a:avLst/>
          </a:prstGeom>
        </p:spPr>
      </p:pic>
      <p:pic>
        <p:nvPicPr>
          <p:cNvPr id="8" name="Picture 7"/>
          <p:cNvPicPr>
            <a:picLocks noChangeAspect="1"/>
          </p:cNvPicPr>
          <p:nvPr/>
        </p:nvPicPr>
        <p:blipFill>
          <a:blip r:embed="rId2"/>
          <a:stretch>
            <a:fillRect/>
          </a:stretch>
        </p:blipFill>
        <p:spPr>
          <a:xfrm>
            <a:off x="2308010" y="5056336"/>
            <a:ext cx="1850896" cy="1504146"/>
          </a:xfrm>
          <a:prstGeom prst="rect">
            <a:avLst/>
          </a:prstGeom>
        </p:spPr>
      </p:pic>
      <p:pic>
        <p:nvPicPr>
          <p:cNvPr id="9" name="Picture 8"/>
          <p:cNvPicPr>
            <a:picLocks noChangeAspect="1"/>
          </p:cNvPicPr>
          <p:nvPr/>
        </p:nvPicPr>
        <p:blipFill>
          <a:blip r:embed="rId2"/>
          <a:stretch>
            <a:fillRect/>
          </a:stretch>
        </p:blipFill>
        <p:spPr>
          <a:xfrm>
            <a:off x="5346672" y="5056336"/>
            <a:ext cx="1850896" cy="1504146"/>
          </a:xfrm>
          <a:prstGeom prst="rect">
            <a:avLst/>
          </a:prstGeom>
        </p:spPr>
      </p:pic>
      <p:pic>
        <p:nvPicPr>
          <p:cNvPr id="10" name="Picture 9"/>
          <p:cNvPicPr>
            <a:picLocks noChangeAspect="1"/>
          </p:cNvPicPr>
          <p:nvPr/>
        </p:nvPicPr>
        <p:blipFill>
          <a:blip r:embed="rId2"/>
          <a:stretch>
            <a:fillRect/>
          </a:stretch>
        </p:blipFill>
        <p:spPr>
          <a:xfrm>
            <a:off x="6367655" y="5247190"/>
            <a:ext cx="1850896" cy="1504146"/>
          </a:xfrm>
          <a:prstGeom prst="rect">
            <a:avLst/>
          </a:prstGeom>
        </p:spPr>
      </p:pic>
      <p:pic>
        <p:nvPicPr>
          <p:cNvPr id="11" name="Picture 10"/>
          <p:cNvPicPr>
            <a:picLocks noChangeAspect="1"/>
          </p:cNvPicPr>
          <p:nvPr/>
        </p:nvPicPr>
        <p:blipFill>
          <a:blip r:embed="rId2"/>
          <a:stretch>
            <a:fillRect/>
          </a:stretch>
        </p:blipFill>
        <p:spPr>
          <a:xfrm>
            <a:off x="7338920" y="5362234"/>
            <a:ext cx="1850896" cy="1504146"/>
          </a:xfrm>
          <a:prstGeom prst="rect">
            <a:avLst/>
          </a:prstGeom>
        </p:spPr>
      </p:pic>
      <p:pic>
        <p:nvPicPr>
          <p:cNvPr id="12" name="Picture 11"/>
          <p:cNvPicPr>
            <a:picLocks noChangeAspect="1"/>
          </p:cNvPicPr>
          <p:nvPr/>
        </p:nvPicPr>
        <p:blipFill>
          <a:blip r:embed="rId2"/>
          <a:stretch>
            <a:fillRect/>
          </a:stretch>
        </p:blipFill>
        <p:spPr>
          <a:xfrm>
            <a:off x="7034120" y="-4748"/>
            <a:ext cx="2109880" cy="1714611"/>
          </a:xfrm>
          <a:prstGeom prst="rect">
            <a:avLst/>
          </a:prstGeom>
        </p:spPr>
      </p:pic>
      <p:pic>
        <p:nvPicPr>
          <p:cNvPr id="13" name="Picture 12"/>
          <p:cNvPicPr>
            <a:picLocks noChangeAspect="1"/>
          </p:cNvPicPr>
          <p:nvPr/>
        </p:nvPicPr>
        <p:blipFill>
          <a:blip r:embed="rId2"/>
          <a:stretch>
            <a:fillRect/>
          </a:stretch>
        </p:blipFill>
        <p:spPr>
          <a:xfrm>
            <a:off x="3671094" y="4974232"/>
            <a:ext cx="2318032" cy="1883768"/>
          </a:xfrm>
          <a:prstGeom prst="rect">
            <a:avLst/>
          </a:prstGeom>
        </p:spPr>
      </p:pic>
    </p:spTree>
    <p:extLst>
      <p:ext uri="{BB962C8B-B14F-4D97-AF65-F5344CB8AC3E}">
        <p14:creationId xmlns:p14="http://schemas.microsoft.com/office/powerpoint/2010/main" val="991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647701" y="182131"/>
            <a:ext cx="8223249" cy="1097518"/>
          </a:xfrm>
        </p:spPr>
        <p:txBody>
          <a:bodyPr>
            <a:normAutofit/>
          </a:bodyPr>
          <a:lstStyle/>
          <a:p>
            <a:r>
              <a:rPr lang="en-US" dirty="0">
                <a:latin typeface="Calibri" panose="020F0502020204030204" pitchFamily="34" charset="0"/>
                <a:cs typeface="Calibri" panose="020F0502020204030204" pitchFamily="34" charset="0"/>
              </a:rPr>
              <a:t>Tableau Practice # 2</a:t>
            </a:r>
          </a:p>
        </p:txBody>
      </p:sp>
      <p:sp>
        <p:nvSpPr>
          <p:cNvPr id="3" name="Content Placeholder 2">
            <a:extLst>
              <a:ext uri="{FF2B5EF4-FFF2-40B4-BE49-F238E27FC236}">
                <a16:creationId xmlns:a16="http://schemas.microsoft.com/office/drawing/2014/main" id="{35A08F58-AC2F-4524-A6EF-2C93D17F9F5A}"/>
              </a:ext>
            </a:extLst>
          </p:cNvPr>
          <p:cNvSpPr>
            <a:spLocks noGrp="1"/>
          </p:cNvSpPr>
          <p:nvPr>
            <p:ph idx="1"/>
          </p:nvPr>
        </p:nvSpPr>
        <p:spPr>
          <a:xfrm>
            <a:off x="214561" y="939322"/>
            <a:ext cx="8398861" cy="5918678"/>
          </a:xfrm>
        </p:spPr>
        <p:txBody>
          <a:bodyPr>
            <a:normAutofit lnSpcReduction="10000"/>
          </a:bodyPr>
          <a:lstStyle/>
          <a:p>
            <a:pPr lvl="1">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342900" indent="-342900">
              <a:buAutoNum type="arabicPeriod"/>
            </a:pPr>
            <a:r>
              <a:rPr lang="en-US" sz="1500" b="1" dirty="0">
                <a:solidFill>
                  <a:schemeClr val="accent6"/>
                </a:solidFill>
                <a:latin typeface="Calibri" panose="020F0502020204030204" pitchFamily="34" charset="0"/>
                <a:cs typeface="Calibri" panose="020F0502020204030204" pitchFamily="34" charset="0"/>
              </a:rPr>
              <a:t>SHAN, XINRUI – Bar Chart: Profit Ratio by city</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Build a bar chart of Profit by city, sort it and add labels</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Change the tooltip of Profit Ratio by Geography to show cities</a:t>
            </a:r>
            <a:endParaRPr lang="en-US" sz="1500" b="1" dirty="0">
              <a:latin typeface="Calibri" panose="020F0502020204030204" pitchFamily="34" charset="0"/>
              <a:cs typeface="Calibri" panose="020F0502020204030204" pitchFamily="34" charset="0"/>
            </a:endParaRPr>
          </a:p>
          <a:p>
            <a:pPr marL="342900"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ANUSHA– Getting Started with Tableau Prep builder</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Upload 2/28</a:t>
            </a:r>
            <a:r>
              <a:rPr lang="en-US" sz="1500" b="1" baseline="30000" dirty="0">
                <a:solidFill>
                  <a:schemeClr val="accent6"/>
                </a:solidFill>
                <a:latin typeface="Calibri" panose="020F0502020204030204" pitchFamily="34" charset="0"/>
                <a:cs typeface="Calibri" panose="020F0502020204030204" pitchFamily="34" charset="0"/>
              </a:rPr>
              <a:t>th</a:t>
            </a:r>
            <a:r>
              <a:rPr lang="en-US" sz="1500" b="1" dirty="0">
                <a:solidFill>
                  <a:schemeClr val="accent6"/>
                </a:solidFill>
                <a:latin typeface="Calibri" panose="020F0502020204030204" pitchFamily="34" charset="0"/>
                <a:cs typeface="Calibri" panose="020F0502020204030204" pitchFamily="34" charset="0"/>
              </a:rPr>
              <a:t> file</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Choose Mass Market Tab</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Clean data by </a:t>
            </a:r>
          </a:p>
          <a:p>
            <a:pPr marL="891540" lvl="2" indent="-342900">
              <a:buAutoNum type="arabicPeriod"/>
            </a:pPr>
            <a:r>
              <a:rPr lang="en-US" sz="1500" b="1" dirty="0">
                <a:solidFill>
                  <a:schemeClr val="accent6"/>
                </a:solidFill>
                <a:latin typeface="Calibri" panose="020F0502020204030204" pitchFamily="34" charset="0"/>
                <a:cs typeface="Calibri" panose="020F0502020204030204" pitchFamily="34" charset="0"/>
              </a:rPr>
              <a:t>Split Info</a:t>
            </a:r>
          </a:p>
          <a:p>
            <a:pPr marL="891540" lvl="2" indent="-342900">
              <a:buAutoNum type="arabicPeriod"/>
            </a:pPr>
            <a:r>
              <a:rPr lang="en-US" sz="1500" b="1" dirty="0">
                <a:solidFill>
                  <a:schemeClr val="accent6"/>
                </a:solidFill>
                <a:latin typeface="Calibri" panose="020F0502020204030204" pitchFamily="34" charset="0"/>
                <a:cs typeface="Calibri" panose="020F0502020204030204" pitchFamily="34" charset="0"/>
              </a:rPr>
              <a:t>Split Last Week</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Upload 2/21</a:t>
            </a:r>
            <a:r>
              <a:rPr lang="en-US" sz="1500" b="1" baseline="30000" dirty="0">
                <a:solidFill>
                  <a:schemeClr val="accent6"/>
                </a:solidFill>
                <a:latin typeface="Calibri" panose="020F0502020204030204" pitchFamily="34" charset="0"/>
                <a:cs typeface="Calibri" panose="020F0502020204030204" pitchFamily="34" charset="0"/>
              </a:rPr>
              <a:t>st</a:t>
            </a:r>
            <a:endParaRPr lang="en-US" sz="1500" b="1" dirty="0">
              <a:solidFill>
                <a:schemeClr val="accent6"/>
              </a:solidFill>
              <a:latin typeface="Calibri" panose="020F0502020204030204" pitchFamily="34" charset="0"/>
              <a:cs typeface="Calibri" panose="020F0502020204030204" pitchFamily="34" charset="0"/>
            </a:endParaRP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Clean</a:t>
            </a:r>
          </a:p>
          <a:p>
            <a:pPr marL="617220" lvl="1" indent="-342900">
              <a:buAutoNum type="arabicPeriod"/>
            </a:pPr>
            <a:r>
              <a:rPr lang="en-US" sz="1500" b="1" dirty="0">
                <a:solidFill>
                  <a:schemeClr val="accent6"/>
                </a:solidFill>
                <a:latin typeface="Calibri" panose="020F0502020204030204" pitchFamily="34" charset="0"/>
                <a:cs typeface="Calibri" panose="020F0502020204030204" pitchFamily="34" charset="0"/>
              </a:rPr>
              <a:t>Output Union</a:t>
            </a:r>
          </a:p>
          <a:p>
            <a:pPr marL="342900" indent="-342900">
              <a:buAutoNum type="arabicPeriod"/>
            </a:pPr>
            <a:r>
              <a:rPr lang="en-US" sz="1500" b="1" dirty="0">
                <a:solidFill>
                  <a:schemeClr val="accent6"/>
                </a:solidFill>
                <a:latin typeface="Calibri" panose="020F0502020204030204" pitchFamily="34" charset="0"/>
                <a:cs typeface="Calibri" panose="020F0502020204030204" pitchFamily="34" charset="0"/>
              </a:rPr>
              <a:t> Data Relationships</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RAMIREZ- What are the best and worst selling products?</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JADHAV, ADITYA DILIP - What was the contribution Margin by product?</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SAVARAM, ANUSHA - What were the sales revenue, profit and profit margin per category and product?</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SHAH, JASH PRASHANT- Who are our most frequent customers?</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SHAH, MIHIR SANJAY - Who were our most profitable customers?</a:t>
            </a:r>
          </a:p>
          <a:p>
            <a:pPr marL="617220" lvl="1" indent="-342900">
              <a:buFont typeface="Arial" pitchFamily="34" charset="0"/>
              <a:buAutoNum type="arabicPeriod"/>
            </a:pPr>
            <a:r>
              <a:rPr lang="en-US" sz="1500" b="1" dirty="0">
                <a:solidFill>
                  <a:schemeClr val="accent6"/>
                </a:solidFill>
                <a:latin typeface="Calibri" panose="020F0502020204030204" pitchFamily="34" charset="0"/>
                <a:cs typeface="Calibri" panose="020F0502020204030204" pitchFamily="34" charset="0"/>
              </a:rPr>
              <a:t>SHAH, RUSHABH NIPUL - For which categories did each customer purchase? And in what quantity?</a:t>
            </a:r>
          </a:p>
        </p:txBody>
      </p:sp>
    </p:spTree>
    <p:extLst>
      <p:ext uri="{BB962C8B-B14F-4D97-AF65-F5344CB8AC3E}">
        <p14:creationId xmlns:p14="http://schemas.microsoft.com/office/powerpoint/2010/main" val="4190810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33" y="359402"/>
            <a:ext cx="8042276" cy="834493"/>
          </a:xfrm>
        </p:spPr>
        <p:txBody>
          <a:bodyPr/>
          <a:lstStyle/>
          <a:p>
            <a:r>
              <a:rPr lang="en-US" dirty="0"/>
              <a:t>Random Forest Choices</a:t>
            </a:r>
          </a:p>
        </p:txBody>
      </p:sp>
      <p:sp>
        <p:nvSpPr>
          <p:cNvPr id="3" name="Rectangle 2"/>
          <p:cNvSpPr/>
          <p:nvPr/>
        </p:nvSpPr>
        <p:spPr>
          <a:xfrm>
            <a:off x="0" y="841796"/>
            <a:ext cx="3913535" cy="5355313"/>
          </a:xfrm>
          <a:prstGeom prst="rect">
            <a:avLst/>
          </a:prstGeom>
        </p:spPr>
        <p:txBody>
          <a:bodyPr wrap="square">
            <a:spAutoFit/>
          </a:bodyPr>
          <a:lstStyle/>
          <a:p>
            <a:endParaRPr lang="en-US" dirty="0"/>
          </a:p>
          <a:p>
            <a:endParaRPr lang="en-US" dirty="0"/>
          </a:p>
          <a:p>
            <a:pPr marL="742950" lvl="1" indent="-285750">
              <a:buFont typeface="Arial"/>
              <a:buChar char="•"/>
            </a:pPr>
            <a:r>
              <a:rPr lang="en-US" dirty="0"/>
              <a:t>Number of trees </a:t>
            </a:r>
          </a:p>
          <a:p>
            <a:pPr lvl="2"/>
            <a:r>
              <a:rPr lang="en-US" dirty="0"/>
              <a:t>(100, 50, etc.) </a:t>
            </a:r>
          </a:p>
          <a:p>
            <a:pPr lvl="2"/>
            <a:r>
              <a:rPr lang="en-US" dirty="0"/>
              <a:t>                                                   </a:t>
            </a:r>
          </a:p>
          <a:p>
            <a:pPr marL="742950" lvl="1" indent="-285750">
              <a:buFont typeface="Arial"/>
              <a:buChar char="•"/>
            </a:pPr>
            <a:r>
              <a:rPr lang="en-US" dirty="0"/>
              <a:t>Feature Sampling Strategy </a:t>
            </a:r>
          </a:p>
          <a:p>
            <a:pPr lvl="2"/>
            <a:r>
              <a:rPr lang="en-US" dirty="0"/>
              <a:t>(Square root, Logarithm, Fix Number, Fix Proportion)</a:t>
            </a:r>
          </a:p>
          <a:p>
            <a:pPr marL="742950" lvl="1" indent="-285750">
              <a:buFont typeface="Arial"/>
              <a:buChar char="•"/>
            </a:pPr>
            <a:r>
              <a:rPr lang="en-US" dirty="0"/>
              <a:t>Maximum depth of tree </a:t>
            </a:r>
          </a:p>
          <a:p>
            <a:pPr lvl="2"/>
            <a:r>
              <a:rPr lang="en-US" dirty="0"/>
              <a:t>(6, 21, 14)  </a:t>
            </a:r>
          </a:p>
          <a:p>
            <a:pPr lvl="1"/>
            <a:r>
              <a:rPr lang="en-US" dirty="0"/>
              <a:t>                      </a:t>
            </a:r>
          </a:p>
          <a:p>
            <a:pPr lvl="1"/>
            <a:r>
              <a:rPr lang="en-US" dirty="0"/>
              <a:t>                                                                </a:t>
            </a:r>
          </a:p>
          <a:p>
            <a:pPr marL="742950" lvl="1" indent="-285750">
              <a:buFont typeface="Arial"/>
              <a:buChar char="•"/>
            </a:pPr>
            <a:r>
              <a:rPr lang="en-US" dirty="0"/>
              <a:t>Minimum samples per leaf </a:t>
            </a:r>
          </a:p>
          <a:p>
            <a:pPr lvl="2"/>
            <a:r>
              <a:rPr lang="en-US" dirty="0"/>
              <a:t>(3, 50, 25)</a:t>
            </a:r>
          </a:p>
          <a:p>
            <a:pPr lvl="1"/>
            <a:endParaRPr lang="en-US" dirty="0"/>
          </a:p>
          <a:p>
            <a:pPr marL="742950" lvl="1" indent="-285750">
              <a:buFont typeface="Arial"/>
              <a:buChar char="•"/>
            </a:pPr>
            <a:r>
              <a:rPr lang="en-US" dirty="0"/>
              <a:t>Parallelism </a:t>
            </a:r>
          </a:p>
          <a:p>
            <a:pPr lvl="2"/>
            <a:r>
              <a:rPr lang="en-US" dirty="0"/>
              <a:t>(4)</a:t>
            </a:r>
          </a:p>
          <a:p>
            <a:r>
              <a:rPr lang="en-US" dirty="0"/>
              <a:t> </a:t>
            </a:r>
          </a:p>
        </p:txBody>
      </p:sp>
      <p:sp>
        <p:nvSpPr>
          <p:cNvPr id="4" name="Rectangle 3"/>
          <p:cNvSpPr/>
          <p:nvPr/>
        </p:nvSpPr>
        <p:spPr>
          <a:xfrm>
            <a:off x="3719154" y="1392799"/>
            <a:ext cx="5424846" cy="5632310"/>
          </a:xfrm>
          <a:prstGeom prst="rect">
            <a:avLst/>
          </a:prstGeom>
        </p:spPr>
        <p:txBody>
          <a:bodyPr wrap="square">
            <a:spAutoFit/>
          </a:bodyPr>
          <a:lstStyle/>
          <a:p>
            <a:pPr lvl="1"/>
            <a:r>
              <a:rPr lang="en-US" sz="1200" dirty="0"/>
              <a:t>Number of trees in the forest.</a:t>
            </a:r>
          </a:p>
          <a:p>
            <a:pPr lvl="1"/>
            <a:endParaRPr lang="en-US" sz="1200" dirty="0"/>
          </a:p>
          <a:p>
            <a:pPr lvl="1"/>
            <a:endParaRPr lang="en-US" sz="1200" dirty="0"/>
          </a:p>
          <a:p>
            <a:pPr lvl="1"/>
            <a:endParaRPr lang="en-US" sz="1200" dirty="0"/>
          </a:p>
          <a:p>
            <a:pPr lvl="1"/>
            <a:r>
              <a:rPr lang="en-US" sz="1200" dirty="0"/>
              <a:t>Adjusts the number of features to sample at each split.</a:t>
            </a:r>
          </a:p>
          <a:p>
            <a:pPr lvl="1"/>
            <a:endParaRPr lang="en-US" sz="1200" dirty="0"/>
          </a:p>
          <a:p>
            <a:pPr lvl="1"/>
            <a:endParaRPr lang="en-US" sz="1200" dirty="0"/>
          </a:p>
          <a:p>
            <a:pPr lvl="1"/>
            <a:endParaRPr lang="en-US" sz="1200" dirty="0"/>
          </a:p>
          <a:p>
            <a:pPr lvl="1"/>
            <a:endParaRPr lang="en-US" sz="1200" dirty="0"/>
          </a:p>
          <a:p>
            <a:pPr lvl="1"/>
            <a:endParaRPr lang="en-US" sz="1200" dirty="0"/>
          </a:p>
          <a:p>
            <a:pPr lvl="1"/>
            <a:r>
              <a:rPr lang="en-US" sz="1200" dirty="0"/>
              <a:t>Maximum depth of each tree in the forest. Higher values generally increase  the quality of the prediction, but can lead to </a:t>
            </a:r>
            <a:r>
              <a:rPr lang="en-US" sz="1200" dirty="0" err="1"/>
              <a:t>overfitting</a:t>
            </a:r>
            <a:r>
              <a:rPr lang="en-US" sz="1200" dirty="0"/>
              <a:t>. High values also increase the training and prediction time. Use 0 for unlimited depth (</a:t>
            </a:r>
            <a:r>
              <a:rPr lang="en-US" sz="1200" dirty="0" err="1"/>
              <a:t>ie</a:t>
            </a:r>
            <a:r>
              <a:rPr lang="en-US" sz="1200" dirty="0"/>
              <a:t>, keep splitting the tree until each node contains a single target value)</a:t>
            </a:r>
          </a:p>
          <a:p>
            <a:pPr lvl="1"/>
            <a:endParaRPr lang="en-US" sz="1200" dirty="0"/>
          </a:p>
          <a:p>
            <a:pPr lvl="1"/>
            <a:r>
              <a:rPr lang="en-US" sz="1200" dirty="0"/>
              <a:t>Minimum number of samples required in a single tree node to split this node. Lower values increase the quality of the prediction (by splitting the tree mode), but can lead to </a:t>
            </a:r>
            <a:r>
              <a:rPr lang="en-US" sz="1200" dirty="0" err="1"/>
              <a:t>overfitting</a:t>
            </a:r>
            <a:r>
              <a:rPr lang="en-US" sz="1200" dirty="0"/>
              <a:t> and increased training and prediction time.</a:t>
            </a:r>
          </a:p>
          <a:p>
            <a:pPr lvl="1"/>
            <a:endParaRPr lang="en-US" sz="1200" dirty="0"/>
          </a:p>
          <a:p>
            <a:pPr lvl="1"/>
            <a:r>
              <a:rPr lang="en-US" sz="1200" dirty="0"/>
              <a:t>Number of cores used for parallel training. Using more cores leads to faster training but at the expense of more memory consumption, especially for large training datasets.</a:t>
            </a:r>
          </a:p>
          <a:p>
            <a:pPr lvl="2"/>
            <a:endParaRPr lang="en-US" sz="1200" dirty="0"/>
          </a:p>
          <a:p>
            <a:pPr marL="742950" lvl="1" indent="-285750">
              <a:buFont typeface="Arial"/>
              <a:buChar char="•"/>
            </a:pPr>
            <a:endParaRPr lang="en-US" sz="1200" dirty="0"/>
          </a:p>
          <a:p>
            <a:pPr marL="742950" lvl="1" indent="-285750">
              <a:buFont typeface="Arial"/>
              <a:buChar char="•"/>
            </a:pPr>
            <a:endParaRPr lang="en-US" sz="1200" dirty="0"/>
          </a:p>
          <a:p>
            <a:pPr marL="742950" lvl="1" indent="-285750">
              <a:buFont typeface="Arial"/>
              <a:buChar char="•"/>
            </a:pPr>
            <a:endParaRPr lang="en-US" sz="1200" dirty="0"/>
          </a:p>
          <a:p>
            <a:pPr marL="742950" lvl="1" indent="-285750">
              <a:buFont typeface="Arial"/>
              <a:buChar char="•"/>
            </a:pPr>
            <a:endParaRPr lang="en-US" sz="1200" dirty="0"/>
          </a:p>
          <a:p>
            <a:pPr lvl="1"/>
            <a:r>
              <a:rPr lang="en-US" sz="1200" dirty="0"/>
              <a:t> </a:t>
            </a:r>
          </a:p>
        </p:txBody>
      </p:sp>
    </p:spTree>
    <p:extLst>
      <p:ext uri="{BB962C8B-B14F-4D97-AF65-F5344CB8AC3E}">
        <p14:creationId xmlns:p14="http://schemas.microsoft.com/office/powerpoint/2010/main" val="233685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379"/>
            <a:ext cx="9143999" cy="834493"/>
          </a:xfrm>
        </p:spPr>
        <p:txBody>
          <a:bodyPr/>
          <a:lstStyle/>
          <a:p>
            <a:r>
              <a:rPr lang="en-US" dirty="0"/>
              <a:t>Extra Random Trees</a:t>
            </a:r>
          </a:p>
        </p:txBody>
      </p:sp>
      <p:sp>
        <p:nvSpPr>
          <p:cNvPr id="3" name="Rectangle 2"/>
          <p:cNvSpPr/>
          <p:nvPr/>
        </p:nvSpPr>
        <p:spPr>
          <a:xfrm>
            <a:off x="220299" y="740195"/>
            <a:ext cx="8708262" cy="4216539"/>
          </a:xfrm>
          <a:prstGeom prst="rect">
            <a:avLst/>
          </a:prstGeom>
        </p:spPr>
        <p:txBody>
          <a:bodyPr wrap="square">
            <a:spAutoFit/>
          </a:bodyPr>
          <a:lstStyle/>
          <a:p>
            <a:endParaRPr lang="en-US" dirty="0"/>
          </a:p>
          <a:p>
            <a:pPr marL="285750" indent="-285750">
              <a:buFont typeface="Wingdings" charset="2"/>
              <a:buChar char="Ø"/>
            </a:pPr>
            <a:r>
              <a:rPr lang="en-US" b="1" dirty="0"/>
              <a:t>Decision Trees </a:t>
            </a:r>
            <a:r>
              <a:rPr lang="en-US" dirty="0"/>
              <a:t>or Linear Model or Non-Linearity</a:t>
            </a:r>
          </a:p>
          <a:p>
            <a:pPr lvl="1"/>
            <a:r>
              <a:rPr lang="en-US" dirty="0"/>
              <a:t>Extra trees, just like Random Forests, are an ensemble model. In addition to sampling features at each stage of splitting the tree, it also samples random threshold at which to make the splits. The additional randomness may improve the ability of the model to generalize (compared to a random forest) and may yield better results.</a:t>
            </a:r>
          </a:p>
          <a:p>
            <a:pPr lvl="1"/>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a:p>
            <a:endParaRPr lang="en-US" dirty="0"/>
          </a:p>
          <a:p>
            <a:r>
              <a:rPr lang="en-US" dirty="0"/>
              <a:t> </a:t>
            </a:r>
          </a:p>
        </p:txBody>
      </p:sp>
    </p:spTree>
    <p:extLst>
      <p:ext uri="{BB962C8B-B14F-4D97-AF65-F5344CB8AC3E}">
        <p14:creationId xmlns:p14="http://schemas.microsoft.com/office/powerpoint/2010/main" val="366893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4314"/>
            <a:ext cx="9143999" cy="834493"/>
          </a:xfrm>
        </p:spPr>
        <p:txBody>
          <a:bodyPr/>
          <a:lstStyle/>
          <a:p>
            <a:r>
              <a:rPr lang="en-US" dirty="0"/>
              <a:t>Extra Random Trees Choices</a:t>
            </a:r>
          </a:p>
        </p:txBody>
      </p:sp>
      <p:sp>
        <p:nvSpPr>
          <p:cNvPr id="3" name="Rectangle 2"/>
          <p:cNvSpPr/>
          <p:nvPr/>
        </p:nvSpPr>
        <p:spPr>
          <a:xfrm>
            <a:off x="220299" y="1055892"/>
            <a:ext cx="4107915" cy="4801315"/>
          </a:xfrm>
          <a:prstGeom prst="rect">
            <a:avLst/>
          </a:prstGeom>
        </p:spPr>
        <p:txBody>
          <a:bodyPr wrap="square">
            <a:spAutoFit/>
          </a:bodyPr>
          <a:lstStyle/>
          <a:p>
            <a:endParaRPr lang="en-US" dirty="0"/>
          </a:p>
          <a:p>
            <a:pPr marL="285750" indent="-285750">
              <a:buFont typeface="Arial"/>
              <a:buChar char="•"/>
            </a:pPr>
            <a:r>
              <a:rPr lang="en-US" dirty="0"/>
              <a:t>Number of trees: (30)</a:t>
            </a:r>
          </a:p>
          <a:p>
            <a:endParaRPr lang="en-US" dirty="0"/>
          </a:p>
          <a:p>
            <a:pPr marL="285750" indent="-285750">
              <a:buFont typeface="Arial"/>
              <a:buChar char="•"/>
            </a:pPr>
            <a:r>
              <a:rPr lang="en-US" dirty="0"/>
              <a:t> Feature sampling strategy</a:t>
            </a:r>
          </a:p>
          <a:p>
            <a:pPr marL="457200" lvl="2"/>
            <a:r>
              <a:rPr lang="en-US" dirty="0"/>
              <a:t>(Automatic (30%), Square Root, Logarithm, Fix Number, Fix Proportion)</a:t>
            </a:r>
          </a:p>
          <a:p>
            <a:pPr marL="457200" lvl="2"/>
            <a:endParaRPr lang="en-US" dirty="0"/>
          </a:p>
          <a:p>
            <a:pPr marL="285750" indent="-285750">
              <a:buFont typeface="Arial"/>
              <a:buChar char="•"/>
            </a:pPr>
            <a:r>
              <a:rPr lang="en-US" dirty="0"/>
              <a:t>   Maximum depth of tree: (8)                                                                         </a:t>
            </a:r>
          </a:p>
          <a:p>
            <a:endParaRPr lang="en-US" dirty="0"/>
          </a:p>
          <a:p>
            <a:pPr marL="285750" indent="-285750">
              <a:buFont typeface="Arial"/>
              <a:buChar char="•"/>
            </a:pPr>
            <a:r>
              <a:rPr lang="en-US" dirty="0"/>
              <a:t>Minimum samples per leaf: (3)</a:t>
            </a:r>
          </a:p>
          <a:p>
            <a:endParaRPr lang="en-US" dirty="0"/>
          </a:p>
          <a:p>
            <a:pPr marL="285750" indent="-285750">
              <a:buFont typeface="Arial"/>
              <a:buChar char="•"/>
            </a:pPr>
            <a:r>
              <a:rPr lang="en-US" dirty="0"/>
              <a:t>Parallelism</a:t>
            </a:r>
          </a:p>
          <a:p>
            <a:endParaRPr lang="en-US" dirty="0"/>
          </a:p>
          <a:p>
            <a:endParaRPr lang="en-US" dirty="0"/>
          </a:p>
          <a:p>
            <a:endParaRPr lang="en-US" dirty="0"/>
          </a:p>
          <a:p>
            <a:r>
              <a:rPr lang="en-US" dirty="0"/>
              <a:t> </a:t>
            </a:r>
          </a:p>
        </p:txBody>
      </p:sp>
      <p:sp>
        <p:nvSpPr>
          <p:cNvPr id="4" name="Rectangle 3"/>
          <p:cNvSpPr/>
          <p:nvPr/>
        </p:nvSpPr>
        <p:spPr>
          <a:xfrm>
            <a:off x="4328214" y="1055892"/>
            <a:ext cx="4815788" cy="6924971"/>
          </a:xfrm>
          <a:prstGeom prst="rect">
            <a:avLst/>
          </a:prstGeom>
        </p:spPr>
        <p:txBody>
          <a:bodyPr wrap="square">
            <a:spAutoFit/>
          </a:bodyPr>
          <a:lstStyle/>
          <a:p>
            <a:endParaRPr lang="en-US" sz="1200" dirty="0"/>
          </a:p>
          <a:p>
            <a:endParaRPr lang="en-US" sz="1200" dirty="0"/>
          </a:p>
          <a:p>
            <a:r>
              <a:rPr lang="en-US" sz="1200" dirty="0"/>
              <a:t>Number of trees in the forest.</a:t>
            </a:r>
          </a:p>
          <a:p>
            <a:endParaRPr lang="en-US" sz="1200" dirty="0"/>
          </a:p>
          <a:p>
            <a:endParaRPr lang="en-US" sz="1200" dirty="0"/>
          </a:p>
          <a:p>
            <a:r>
              <a:rPr lang="en-US" sz="1200" dirty="0"/>
              <a:t>Adjusts the number of features to sample at each split.</a:t>
            </a:r>
          </a:p>
          <a:p>
            <a:endParaRPr lang="en-US" sz="1200" dirty="0"/>
          </a:p>
          <a:p>
            <a:endParaRPr lang="en-US" sz="1200" dirty="0"/>
          </a:p>
          <a:p>
            <a:endParaRPr lang="en-US" sz="1200" dirty="0"/>
          </a:p>
          <a:p>
            <a:r>
              <a:rPr lang="en-US" sz="1200" dirty="0"/>
              <a:t>Maximum depth of each tree in the forest. Higher values generally increase the quality of the prediction, but can lead to </a:t>
            </a:r>
            <a:r>
              <a:rPr lang="en-US" sz="1200" dirty="0" err="1"/>
              <a:t>overfitting</a:t>
            </a:r>
            <a:r>
              <a:rPr lang="en-US" sz="1200" dirty="0"/>
              <a:t>. High values also increase the training and prediction time. Use 0 for unlimited depth (</a:t>
            </a:r>
            <a:r>
              <a:rPr lang="en-US" sz="1200" dirty="0" err="1"/>
              <a:t>ie</a:t>
            </a:r>
            <a:r>
              <a:rPr lang="en-US" sz="1200" dirty="0"/>
              <a:t>, keep splitting the tree until each node contains a single target value)</a:t>
            </a:r>
          </a:p>
          <a:p>
            <a:endParaRPr lang="en-US" sz="1200" dirty="0"/>
          </a:p>
          <a:p>
            <a:endParaRPr lang="en-US" sz="1200" dirty="0"/>
          </a:p>
          <a:p>
            <a:r>
              <a:rPr lang="en-US" sz="1200" dirty="0"/>
              <a:t>Minimum number of samples required in a single tree node to split this node. Lower values increase the quality of the prediction (by splitting the tree mode), but can lead to </a:t>
            </a:r>
            <a:r>
              <a:rPr lang="en-US" sz="1200" dirty="0" err="1"/>
              <a:t>overfitting</a:t>
            </a:r>
            <a:r>
              <a:rPr lang="en-US" sz="1200" dirty="0"/>
              <a:t> and increased training and prediction time.</a:t>
            </a:r>
          </a:p>
          <a:p>
            <a:endParaRPr lang="en-US" sz="1200" dirty="0"/>
          </a:p>
          <a:p>
            <a:r>
              <a:rPr lang="en-US" sz="1200" dirty="0"/>
              <a:t>Number of cores used for parallel training. Using more cores leads to faster training but at the expense of more memory consumption, especially for large training datasets.</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592878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223"/>
            <a:ext cx="9143999" cy="834493"/>
          </a:xfrm>
        </p:spPr>
        <p:txBody>
          <a:bodyPr/>
          <a:lstStyle/>
          <a:p>
            <a:r>
              <a:rPr lang="en-US" dirty="0" err="1"/>
              <a:t>XGBoost</a:t>
            </a:r>
            <a:endParaRPr lang="en-US" dirty="0"/>
          </a:p>
        </p:txBody>
      </p:sp>
      <p:sp>
        <p:nvSpPr>
          <p:cNvPr id="3" name="Rectangle 2"/>
          <p:cNvSpPr/>
          <p:nvPr/>
        </p:nvSpPr>
        <p:spPr>
          <a:xfrm>
            <a:off x="220299" y="740195"/>
            <a:ext cx="8708262" cy="4493538"/>
          </a:xfrm>
          <a:prstGeom prst="rect">
            <a:avLst/>
          </a:prstGeom>
        </p:spPr>
        <p:txBody>
          <a:bodyPr wrap="square">
            <a:spAutoFit/>
          </a:bodyPr>
          <a:lstStyle/>
          <a:p>
            <a:endParaRPr lang="en-US" dirty="0"/>
          </a:p>
          <a:p>
            <a:pPr marL="285750" indent="-285750">
              <a:buFont typeface="Wingdings" charset="2"/>
              <a:buChar char="Ø"/>
            </a:pPr>
            <a:r>
              <a:rPr lang="en-US" b="1" dirty="0"/>
              <a:t>Decision Trees </a:t>
            </a:r>
            <a:r>
              <a:rPr lang="en-US" dirty="0"/>
              <a:t>or Linear Model</a:t>
            </a:r>
          </a:p>
          <a:p>
            <a:pPr lvl="1"/>
            <a:r>
              <a:rPr lang="en-US" dirty="0" err="1"/>
              <a:t>XGBoost</a:t>
            </a:r>
            <a:r>
              <a:rPr lang="en-US" dirty="0"/>
              <a:t> is an advanced gradient tree boosting algorithm. It has support for parallel processing, regularization and early stopping, which makes it a fast, scalable and accurate algorithm.</a:t>
            </a:r>
          </a:p>
          <a:p>
            <a:pPr lvl="1"/>
            <a:r>
              <a:rPr lang="en-US" dirty="0"/>
              <a:t>For more information on gradient tree boosting, see the "Gradient tree boosting" algorithm.</a:t>
            </a:r>
          </a:p>
          <a:p>
            <a:pPr marL="285750" indent="-285750">
              <a:buFont typeface="Wingdings" charset="2"/>
              <a:buChar char="Ø"/>
            </a:pPr>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1974303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489"/>
            <a:ext cx="9143999" cy="834493"/>
          </a:xfrm>
        </p:spPr>
        <p:txBody>
          <a:bodyPr/>
          <a:lstStyle/>
          <a:p>
            <a:r>
              <a:rPr lang="en-US" dirty="0" err="1"/>
              <a:t>XGBoost</a:t>
            </a:r>
            <a:r>
              <a:rPr lang="en-US" dirty="0"/>
              <a:t> Choices - 1</a:t>
            </a:r>
          </a:p>
        </p:txBody>
      </p:sp>
      <p:sp>
        <p:nvSpPr>
          <p:cNvPr id="3" name="Rectangle 2"/>
          <p:cNvSpPr/>
          <p:nvPr/>
        </p:nvSpPr>
        <p:spPr>
          <a:xfrm>
            <a:off x="220299" y="857790"/>
            <a:ext cx="4224543" cy="5755423"/>
          </a:xfrm>
          <a:prstGeom prst="rect">
            <a:avLst/>
          </a:prstGeom>
        </p:spPr>
        <p:txBody>
          <a:bodyPr wrap="square">
            <a:spAutoFit/>
          </a:bodyPr>
          <a:lstStyle/>
          <a:p>
            <a:pPr marL="285750" indent="-285750">
              <a:buFont typeface="Arial"/>
              <a:buChar char="•"/>
            </a:pPr>
            <a:r>
              <a:rPr lang="en-US" sz="1600" dirty="0"/>
              <a:t>Booster</a:t>
            </a:r>
          </a:p>
          <a:p>
            <a:pPr lvl="1"/>
            <a:r>
              <a:rPr lang="en-US" sz="1600" dirty="0"/>
              <a:t> (Gradient Boosted Trees, DART)</a:t>
            </a:r>
          </a:p>
          <a:p>
            <a:endParaRPr lang="en-US" sz="1600" dirty="0"/>
          </a:p>
          <a:p>
            <a:pPr marL="285750" indent="-285750">
              <a:buFont typeface="Arial"/>
              <a:buChar char="•"/>
            </a:pPr>
            <a:r>
              <a:rPr lang="en-US" sz="1600" dirty="0"/>
              <a:t> Tree method                                                                            </a:t>
            </a:r>
          </a:p>
          <a:p>
            <a:pPr lvl="1"/>
            <a:r>
              <a:rPr lang="en-US" sz="1600" dirty="0"/>
              <a:t>(Automatic, Exact, Approximate, Histogram)</a:t>
            </a:r>
          </a:p>
          <a:p>
            <a:endParaRPr lang="en-US" sz="1600" dirty="0"/>
          </a:p>
          <a:p>
            <a:endParaRPr lang="en-US" sz="1600" dirty="0"/>
          </a:p>
          <a:p>
            <a:pPr marL="285750" indent="-285750">
              <a:buFont typeface="Arial"/>
              <a:buChar char="•"/>
            </a:pPr>
            <a:r>
              <a:rPr lang="en-US" sz="1600" dirty="0"/>
              <a:t> GPU acceleration: (Yes, No)</a:t>
            </a:r>
          </a:p>
          <a:p>
            <a:endParaRPr lang="en-US" sz="1600" dirty="0"/>
          </a:p>
          <a:p>
            <a:endParaRPr lang="en-US" sz="1600" dirty="0"/>
          </a:p>
          <a:p>
            <a:pPr marL="285750" indent="-285750">
              <a:buFont typeface="Arial"/>
              <a:buChar char="•"/>
            </a:pPr>
            <a:r>
              <a:rPr lang="en-US" sz="1600" dirty="0"/>
              <a:t> Maximum number of trees</a:t>
            </a:r>
          </a:p>
          <a:p>
            <a:pPr lvl="1"/>
            <a:r>
              <a:rPr lang="en-US" sz="1600" dirty="0"/>
              <a:t>(100 </a:t>
            </a:r>
            <a:r>
              <a:rPr lang="mr-IN" sz="1600" dirty="0"/>
              <a:t>–</a:t>
            </a:r>
            <a:r>
              <a:rPr lang="en-US" sz="1600" dirty="0"/>
              <a:t> 10000)</a:t>
            </a:r>
          </a:p>
          <a:p>
            <a:pPr lvl="1"/>
            <a:endParaRPr lang="en-US" sz="1600" dirty="0"/>
          </a:p>
          <a:p>
            <a:pPr marL="285750" indent="-285750">
              <a:buFont typeface="Arial"/>
              <a:buChar char="•"/>
            </a:pPr>
            <a:r>
              <a:rPr lang="en-US" sz="1600" dirty="0"/>
              <a:t> Early stopping: (Yes, No)</a:t>
            </a:r>
          </a:p>
          <a:p>
            <a:pPr marL="285750" indent="-285750">
              <a:buFont typeface="Arial"/>
              <a:buChar char="•"/>
            </a:pPr>
            <a:endParaRPr lang="en-US" sz="1600" dirty="0"/>
          </a:p>
          <a:p>
            <a:pPr marL="285750" indent="-285750">
              <a:buFont typeface="Arial"/>
              <a:buChar char="•"/>
            </a:pPr>
            <a:r>
              <a:rPr lang="en-US" sz="1600" dirty="0"/>
              <a:t>Early stopping rounds: </a:t>
            </a:r>
          </a:p>
          <a:p>
            <a:pPr lvl="1"/>
            <a:r>
              <a:rPr lang="en-US" sz="1600" dirty="0"/>
              <a:t>(Yes, No)</a:t>
            </a:r>
          </a:p>
          <a:p>
            <a:pPr lvl="1"/>
            <a:endParaRPr lang="en-US" sz="1600" dirty="0"/>
          </a:p>
          <a:p>
            <a:pPr marL="285750" indent="-285750">
              <a:buFont typeface="Arial"/>
              <a:buChar char="•"/>
            </a:pPr>
            <a:r>
              <a:rPr lang="en-US" sz="1600" dirty="0"/>
              <a:t> Maximum depth of tree: </a:t>
            </a:r>
          </a:p>
          <a:p>
            <a:pPr lvl="1"/>
            <a:r>
              <a:rPr lang="en-US" sz="1600" dirty="0"/>
              <a:t>(8, 14, 3)</a:t>
            </a:r>
          </a:p>
          <a:p>
            <a:pPr lvl="1"/>
            <a:endParaRPr lang="en-US" sz="1600" dirty="0"/>
          </a:p>
          <a:p>
            <a:pPr marL="285750" indent="-285750">
              <a:buFont typeface="Arial"/>
              <a:buChar char="•"/>
            </a:pPr>
            <a:r>
              <a:rPr lang="en-US" sz="1600" dirty="0"/>
              <a:t>Learning rate: (0.2 , 0.1)</a:t>
            </a:r>
            <a:endParaRPr lang="en-US" dirty="0"/>
          </a:p>
        </p:txBody>
      </p:sp>
      <p:sp>
        <p:nvSpPr>
          <p:cNvPr id="4" name="Rectangle 3"/>
          <p:cNvSpPr/>
          <p:nvPr/>
        </p:nvSpPr>
        <p:spPr>
          <a:xfrm>
            <a:off x="4133833" y="855224"/>
            <a:ext cx="5010169" cy="5816976"/>
          </a:xfrm>
          <a:prstGeom prst="rect">
            <a:avLst/>
          </a:prstGeom>
        </p:spPr>
        <p:txBody>
          <a:bodyPr wrap="square">
            <a:spAutoFit/>
          </a:bodyPr>
          <a:lstStyle/>
          <a:p>
            <a:r>
              <a:rPr lang="en-US" sz="1200" dirty="0"/>
              <a:t>'DART' is a variant of the 'Gradient Boosted Trees' estimator where, at each step of the training phase, previous trees are randomly dropped out.</a:t>
            </a:r>
          </a:p>
          <a:p>
            <a:endParaRPr lang="en-US" sz="1200" dirty="0"/>
          </a:p>
          <a:p>
            <a:r>
              <a:rPr lang="en-US" sz="1200" dirty="0"/>
              <a:t>'Automatic' will chose one of the other method based on heuristic and shape of the data.</a:t>
            </a:r>
          </a:p>
          <a:p>
            <a:r>
              <a:rPr lang="en-US" sz="1200" dirty="0"/>
              <a:t>'Exact' is a greedy tree-building algorithm.</a:t>
            </a:r>
          </a:p>
          <a:p>
            <a:r>
              <a:rPr lang="en-US" sz="1200" dirty="0"/>
              <a:t>'Approximate' is a fast tree-building algorithm.</a:t>
            </a:r>
          </a:p>
          <a:p>
            <a:r>
              <a:rPr lang="en-US" sz="1200" dirty="0"/>
              <a:t>'Histogram' is an optimized fast tree-building algorithm.</a:t>
            </a:r>
          </a:p>
          <a:p>
            <a:endParaRPr lang="en-US" sz="1200" dirty="0"/>
          </a:p>
          <a:p>
            <a:r>
              <a:rPr lang="en-US" sz="1200" dirty="0"/>
              <a:t>To enable GPU support in </a:t>
            </a:r>
            <a:r>
              <a:rPr lang="en-US" sz="1200" dirty="0" err="1"/>
              <a:t>XGBoost</a:t>
            </a:r>
            <a:r>
              <a:rPr lang="en-US" sz="1200" dirty="0"/>
              <a:t>, please select a custom Python code environment with an installation of </a:t>
            </a:r>
            <a:r>
              <a:rPr lang="en-US" sz="1200" dirty="0" err="1"/>
              <a:t>XGBoost</a:t>
            </a:r>
            <a:r>
              <a:rPr lang="en-US" sz="1200" dirty="0"/>
              <a:t> that supports computations on GPUs.</a:t>
            </a:r>
          </a:p>
          <a:p>
            <a:endParaRPr lang="en-US" sz="1200" dirty="0"/>
          </a:p>
          <a:p>
            <a:r>
              <a:rPr lang="en-US" sz="1200" dirty="0" err="1"/>
              <a:t>XGBoost</a:t>
            </a:r>
            <a:r>
              <a:rPr lang="en-US" sz="1200" dirty="0"/>
              <a:t> has an early stop mechanism so the exact number of trees will be optimized. High number of actual trees will increase the training and prediction time. Typical values: 100 </a:t>
            </a:r>
            <a:r>
              <a:rPr lang="mr-IN" sz="1200" dirty="0"/>
              <a:t>–</a:t>
            </a:r>
            <a:r>
              <a:rPr lang="en-US" sz="1200" dirty="0"/>
              <a:t> 10000</a:t>
            </a:r>
          </a:p>
          <a:p>
            <a:endParaRPr lang="en-US" sz="1200" dirty="0"/>
          </a:p>
          <a:p>
            <a:r>
              <a:rPr lang="en-US" sz="1200" dirty="0"/>
              <a:t>Use </a:t>
            </a:r>
            <a:r>
              <a:rPr lang="en-US" sz="1200" dirty="0" err="1"/>
              <a:t>XGBoost</a:t>
            </a:r>
            <a:r>
              <a:rPr lang="en-US" sz="1200" dirty="0"/>
              <a:t> built-in early stop mechanism so the exact number of trees will be optimized.</a:t>
            </a:r>
          </a:p>
          <a:p>
            <a:r>
              <a:rPr lang="en-US" sz="1200" dirty="0"/>
              <a:t>The cross-validation scheme defined in the "</a:t>
            </a:r>
            <a:r>
              <a:rPr lang="en-US" sz="1200" dirty="0" err="1"/>
              <a:t>Hyperparameters</a:t>
            </a:r>
            <a:r>
              <a:rPr lang="en-US" sz="1200" dirty="0"/>
              <a:t>" tab will be used.</a:t>
            </a:r>
          </a:p>
          <a:p>
            <a:r>
              <a:rPr lang="en-US" sz="1200" dirty="0"/>
              <a:t>The optimizer stops if the loss never decreases for this consecutive number of iterations. Typical values: 1 </a:t>
            </a:r>
            <a:r>
              <a:rPr lang="mr-IN" sz="1200" dirty="0"/>
              <a:t>–</a:t>
            </a:r>
            <a:r>
              <a:rPr lang="en-US" sz="1200" dirty="0"/>
              <a:t> 100</a:t>
            </a:r>
          </a:p>
          <a:p>
            <a:endParaRPr lang="en-US" sz="1200" dirty="0"/>
          </a:p>
          <a:p>
            <a:r>
              <a:rPr lang="en-US" sz="1200" dirty="0"/>
              <a:t>Maximum depth of each tree. High values can increase the quality of the prediction, but can lead to </a:t>
            </a:r>
            <a:r>
              <a:rPr lang="en-US" sz="1200" dirty="0" err="1"/>
              <a:t>overfitting</a:t>
            </a:r>
            <a:r>
              <a:rPr lang="en-US" sz="1200" dirty="0"/>
              <a:t>. Typical values: 3 </a:t>
            </a:r>
            <a:r>
              <a:rPr lang="mr-IN" sz="1200" dirty="0"/>
              <a:t>–</a:t>
            </a:r>
            <a:r>
              <a:rPr lang="en-US" sz="1200" dirty="0"/>
              <a:t> 10</a:t>
            </a:r>
          </a:p>
          <a:p>
            <a:endParaRPr lang="en-US" sz="1200" dirty="0"/>
          </a:p>
          <a:p>
            <a:r>
              <a:rPr lang="en-US" sz="1200" dirty="0"/>
              <a:t>Lower values slow down convergence and can make the model more robust. Typical values: 0.01 - 0.3</a:t>
            </a:r>
          </a:p>
        </p:txBody>
      </p:sp>
    </p:spTree>
    <p:extLst>
      <p:ext uri="{BB962C8B-B14F-4D97-AF65-F5344CB8AC3E}">
        <p14:creationId xmlns:p14="http://schemas.microsoft.com/office/powerpoint/2010/main" val="3938198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645"/>
            <a:ext cx="9143999" cy="834493"/>
          </a:xfrm>
        </p:spPr>
        <p:txBody>
          <a:bodyPr/>
          <a:lstStyle/>
          <a:p>
            <a:r>
              <a:rPr lang="en-US" dirty="0" err="1"/>
              <a:t>XGBoost</a:t>
            </a:r>
            <a:r>
              <a:rPr lang="en-US" dirty="0"/>
              <a:t> Choices - 2</a:t>
            </a:r>
          </a:p>
        </p:txBody>
      </p:sp>
      <p:sp>
        <p:nvSpPr>
          <p:cNvPr id="3" name="Rectangle 2"/>
          <p:cNvSpPr/>
          <p:nvPr/>
        </p:nvSpPr>
        <p:spPr>
          <a:xfrm>
            <a:off x="220299" y="744900"/>
            <a:ext cx="3770987" cy="193066977"/>
          </a:xfrm>
          <a:prstGeom prst="rect">
            <a:avLst/>
          </a:prstGeom>
        </p:spPr>
        <p:txBody>
          <a:bodyPr wrap="square">
            <a:spAutoFit/>
          </a:bodyPr>
          <a:lstStyle/>
          <a:p>
            <a:endParaRPr lang="en-US" sz="1600" dirty="0"/>
          </a:p>
          <a:p>
            <a:pPr marL="285750" indent="-285750">
              <a:buFont typeface="Arial"/>
              <a:buChar char="•"/>
            </a:pPr>
            <a:r>
              <a:rPr lang="en-US" sz="1600" dirty="0"/>
              <a:t>L2 regularization: (1) </a:t>
            </a:r>
          </a:p>
          <a:p>
            <a:pPr marL="285750" indent="-285750">
              <a:buFont typeface="Arial"/>
              <a:buChar char="•"/>
            </a:pPr>
            <a:r>
              <a:rPr lang="en-US" sz="1600" dirty="0"/>
              <a:t>L1 regularization: (0)</a:t>
            </a:r>
          </a:p>
          <a:p>
            <a:pPr marL="285750" indent="-285750">
              <a:buFont typeface="Arial"/>
              <a:buChar char="•"/>
            </a:pPr>
            <a:r>
              <a:rPr lang="en-US" sz="1600" dirty="0"/>
              <a:t>Gamma: (0) </a:t>
            </a:r>
          </a:p>
          <a:p>
            <a:endParaRPr lang="en-US" sz="1600" dirty="0"/>
          </a:p>
          <a:p>
            <a:pPr marL="285750" indent="-285750">
              <a:buFont typeface="Arial"/>
              <a:buChar char="•"/>
            </a:pPr>
            <a:r>
              <a:rPr lang="en-US" sz="1600" dirty="0"/>
              <a:t>Minimum child weight: (0) </a:t>
            </a:r>
          </a:p>
          <a:p>
            <a:endParaRPr lang="en-US" sz="1600" dirty="0"/>
          </a:p>
          <a:p>
            <a:endParaRPr lang="en-US" sz="1600" dirty="0"/>
          </a:p>
          <a:p>
            <a:pPr marL="285750" indent="-285750">
              <a:buFont typeface="Arial"/>
              <a:buChar char="•"/>
            </a:pPr>
            <a:r>
              <a:rPr lang="en-US" sz="1600" dirty="0"/>
              <a:t>Subsample: (0.8, 0.2) </a:t>
            </a:r>
          </a:p>
          <a:p>
            <a:endParaRPr lang="en-US" sz="1600" dirty="0"/>
          </a:p>
          <a:p>
            <a:r>
              <a:rPr lang="en-US" sz="1600" dirty="0"/>
              <a:t> </a:t>
            </a:r>
          </a:p>
          <a:p>
            <a:pPr marL="285750" indent="-285750">
              <a:buFont typeface="Arial"/>
              <a:buChar char="•"/>
            </a:pPr>
            <a:r>
              <a:rPr lang="en-US" sz="1600" dirty="0" err="1"/>
              <a:t>Colsample</a:t>
            </a:r>
            <a:r>
              <a:rPr lang="en-US" sz="1600" dirty="0"/>
              <a:t> by tree: (0.8, 0.2)</a:t>
            </a:r>
          </a:p>
          <a:p>
            <a:endParaRPr lang="en-US" dirty="0"/>
          </a:p>
          <a:p>
            <a:r>
              <a:rPr lang="en-US" dirty="0"/>
              <a:t> </a:t>
            </a:r>
          </a:p>
          <a:p>
            <a:pPr marL="285750" indent="-285750">
              <a:buFont typeface="Arial"/>
              <a:buChar char="•"/>
            </a:pPr>
            <a:r>
              <a:rPr lang="en-US" dirty="0"/>
              <a:t>Replace missing values</a:t>
            </a:r>
          </a:p>
          <a:p>
            <a:pPr lvl="1"/>
            <a:r>
              <a:rPr lang="en-US" dirty="0"/>
              <a:t>(Yes,  No)</a:t>
            </a:r>
          </a:p>
          <a:p>
            <a:endParaRPr lang="en-US" dirty="0"/>
          </a:p>
          <a:p>
            <a:pPr marL="285750" indent="-285750">
              <a:buFont typeface="Arial"/>
              <a:buChar char="•"/>
            </a:pPr>
            <a:r>
              <a:rPr lang="en-US" dirty="0"/>
              <a:t> Parallelism: (4)</a:t>
            </a:r>
          </a:p>
          <a:p>
            <a:endParaRPr lang="en-US" dirty="0"/>
          </a:p>
          <a:p>
            <a:r>
              <a:rPr lang="en-US" dirty="0"/>
              <a:t> </a:t>
            </a:r>
          </a:p>
          <a:p>
            <a:endParaRPr lang="en-US" dirty="0"/>
          </a:p>
          <a:p>
            <a:r>
              <a:rPr lang="en-US" dirty="0"/>
              <a:t> </a:t>
            </a:r>
          </a:p>
          <a:p>
            <a:endParaRPr lang="en-US" dirty="0"/>
          </a:p>
          <a:p>
            <a:r>
              <a:rPr lang="en-US" dirty="0"/>
              <a:t>Decision Tree</a:t>
            </a:r>
          </a:p>
          <a:p>
            <a:endParaRPr lang="en-US" dirty="0"/>
          </a:p>
          <a:p>
            <a:r>
              <a:rPr lang="en-US" dirty="0"/>
              <a:t> </a:t>
            </a:r>
          </a:p>
          <a:p>
            <a:endParaRPr lang="en-US" dirty="0"/>
          </a:p>
          <a:p>
            <a:r>
              <a:rPr lang="en-US" dirty="0"/>
              <a:t>Decision Tree is a simple non-parametric algorithm. It creates a model that predicts the value of the target by learning simple decision rules inferred from the data features.</a:t>
            </a:r>
          </a:p>
          <a:p>
            <a:endParaRPr lang="en-US" dirty="0"/>
          </a:p>
          <a:p>
            <a:r>
              <a:rPr lang="en-US" dirty="0"/>
              <a:t>These rules form a tree, with the leaves of the tree carrying the predicted class. Evaluation simply goes down the tree and evaluates the rule at each split.</a:t>
            </a:r>
          </a:p>
          <a:p>
            <a:endParaRPr lang="en-US" dirty="0"/>
          </a:p>
          <a:p>
            <a:r>
              <a:rPr lang="en-US" dirty="0"/>
              <a:t>Show less…</a:t>
            </a:r>
          </a:p>
          <a:p>
            <a:endParaRPr lang="en-US" dirty="0"/>
          </a:p>
          <a:p>
            <a:r>
              <a:rPr lang="en-US" dirty="0"/>
              <a:t>Maximum depth</a:t>
            </a:r>
          </a:p>
          <a:p>
            <a:endParaRPr lang="en-US" dirty="0"/>
          </a:p>
          <a:p>
            <a:r>
              <a:rPr lang="en-US" dirty="0"/>
              <a:t>5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The maximum depth of the tree.</a:t>
            </a:r>
          </a:p>
          <a:p>
            <a:endParaRPr lang="en-US" dirty="0"/>
          </a:p>
          <a:p>
            <a:r>
              <a:rPr lang="en-US" dirty="0"/>
              <a:t>Criterion</a:t>
            </a:r>
          </a:p>
          <a:p>
            <a:endParaRPr lang="en-US" dirty="0"/>
          </a:p>
          <a:p>
            <a:r>
              <a:rPr lang="en-US" dirty="0"/>
              <a:t>Try </a:t>
            </a:r>
            <a:r>
              <a:rPr lang="en-US" dirty="0" err="1"/>
              <a:t>GiniTry</a:t>
            </a:r>
            <a:r>
              <a:rPr lang="en-US" dirty="0"/>
              <a:t> Entropy</a:t>
            </a:r>
          </a:p>
          <a:p>
            <a:endParaRPr lang="en-US" dirty="0"/>
          </a:p>
          <a:p>
            <a:r>
              <a:rPr lang="en-US" dirty="0"/>
              <a:t> </a:t>
            </a:r>
          </a:p>
          <a:p>
            <a:endParaRPr lang="en-US" dirty="0"/>
          </a:p>
          <a:p>
            <a:r>
              <a:rPr lang="en-US" dirty="0"/>
              <a:t>The function to measure the quality of a split. Supported criteria are “</a:t>
            </a:r>
            <a:r>
              <a:rPr lang="en-US" dirty="0" err="1"/>
              <a:t>gini</a:t>
            </a:r>
            <a:r>
              <a:rPr lang="en-US" dirty="0"/>
              <a:t>” for the </a:t>
            </a:r>
            <a:r>
              <a:rPr lang="en-US" dirty="0" err="1"/>
              <a:t>Gini</a:t>
            </a:r>
            <a:r>
              <a:rPr lang="en-US" dirty="0"/>
              <a:t> impurity and “entropy” for the information gain.</a:t>
            </a:r>
          </a:p>
          <a:p>
            <a:endParaRPr lang="en-US" dirty="0"/>
          </a:p>
          <a:p>
            <a:r>
              <a:rPr lang="en-US" dirty="0"/>
              <a:t>Min. samples per leaf</a:t>
            </a:r>
          </a:p>
          <a:p>
            <a:endParaRPr lang="en-US" dirty="0"/>
          </a:p>
          <a:p>
            <a:r>
              <a:rPr lang="en-US" dirty="0"/>
              <a:t>1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Minimum number of samples required to be at a leaf node.</a:t>
            </a:r>
          </a:p>
          <a:p>
            <a:endParaRPr lang="en-US" dirty="0"/>
          </a:p>
          <a:p>
            <a:r>
              <a:rPr lang="en-US" dirty="0"/>
              <a:t>Split strategy</a:t>
            </a:r>
          </a:p>
          <a:p>
            <a:endParaRPr lang="en-US" dirty="0"/>
          </a:p>
          <a:p>
            <a:r>
              <a:rPr lang="en-US" dirty="0"/>
              <a:t>Try </a:t>
            </a:r>
            <a:r>
              <a:rPr lang="en-US" dirty="0" err="1"/>
              <a:t>BestTry</a:t>
            </a:r>
            <a:r>
              <a:rPr lang="en-US" dirty="0"/>
              <a:t> Random</a:t>
            </a:r>
          </a:p>
          <a:p>
            <a:endParaRPr lang="en-US" dirty="0"/>
          </a:p>
          <a:p>
            <a:r>
              <a:rPr lang="en-US" dirty="0"/>
              <a:t> </a:t>
            </a:r>
          </a:p>
          <a:p>
            <a:endParaRPr lang="en-US" dirty="0"/>
          </a:p>
          <a:p>
            <a:r>
              <a:rPr lang="en-US" dirty="0"/>
              <a:t>The strategy used to choose the split at each node. Supported strategies are “best” to choose the best split and “random” to choose the best random split.</a:t>
            </a:r>
          </a:p>
          <a:p>
            <a:endParaRPr lang="en-US" dirty="0"/>
          </a:p>
          <a:p>
            <a:r>
              <a:rPr lang="en-US" dirty="0"/>
              <a:t> </a:t>
            </a:r>
          </a:p>
          <a:p>
            <a:endParaRPr lang="en-US" dirty="0"/>
          </a:p>
          <a:p>
            <a:r>
              <a:rPr lang="en-US" dirty="0"/>
              <a:t> </a:t>
            </a:r>
          </a:p>
          <a:p>
            <a:endParaRPr lang="en-US" dirty="0"/>
          </a:p>
          <a:p>
            <a:r>
              <a:rPr lang="en-US" dirty="0"/>
              <a:t>Support Vector Machine</a:t>
            </a:r>
          </a:p>
          <a:p>
            <a:endParaRPr lang="en-US" dirty="0"/>
          </a:p>
          <a:p>
            <a:r>
              <a:rPr lang="en-US" dirty="0"/>
              <a:t> </a:t>
            </a:r>
          </a:p>
          <a:p>
            <a:endParaRPr lang="en-US" dirty="0"/>
          </a:p>
          <a:p>
            <a:r>
              <a:rPr lang="en-US" dirty="0"/>
              <a:t>Support Vector Machine is a powerful (but very slow) 'black-box' algorithm for classification.</a:t>
            </a:r>
          </a:p>
          <a:p>
            <a:endParaRPr lang="en-US" dirty="0"/>
          </a:p>
          <a:p>
            <a:r>
              <a:rPr lang="en-US" dirty="0"/>
              <a:t>Through the use of kernel functions, it can learn complex non-linear decision boundaries (i.e., when it is not possible to compute the target as a linear combination of input features).</a:t>
            </a:r>
          </a:p>
          <a:p>
            <a:endParaRPr lang="en-US" dirty="0"/>
          </a:p>
          <a:p>
            <a:r>
              <a:rPr lang="en-US" dirty="0"/>
              <a:t>SVM is effective with a large number of features. However, this algorithm is generally much slower than others and is generally not practical with more than a few thousand records.</a:t>
            </a:r>
          </a:p>
          <a:p>
            <a:endParaRPr lang="en-US" dirty="0"/>
          </a:p>
          <a:p>
            <a:r>
              <a:rPr lang="en-US" dirty="0"/>
              <a:t>Show less…</a:t>
            </a:r>
          </a:p>
          <a:p>
            <a:endParaRPr lang="en-US" dirty="0"/>
          </a:p>
          <a:p>
            <a:r>
              <a:rPr lang="en-US" dirty="0"/>
              <a:t>Kernel</a:t>
            </a:r>
          </a:p>
          <a:p>
            <a:endParaRPr lang="en-US" dirty="0"/>
          </a:p>
          <a:p>
            <a:r>
              <a:rPr lang="en-US" dirty="0"/>
              <a:t> Try with a linear kernel Try with a RBF kernel Try with a polynomial kernel Try with a sigmoid kernel</a:t>
            </a:r>
          </a:p>
          <a:p>
            <a:endParaRPr lang="en-US" dirty="0"/>
          </a:p>
          <a:p>
            <a:r>
              <a:rPr lang="en-US" dirty="0"/>
              <a:t>C</a:t>
            </a:r>
          </a:p>
          <a:p>
            <a:endParaRPr lang="en-US" dirty="0"/>
          </a:p>
          <a:p>
            <a:r>
              <a:rPr lang="en-US" dirty="0"/>
              <a:t>1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Penalty parameter C of the error term.</a:t>
            </a:r>
          </a:p>
          <a:p>
            <a:r>
              <a:rPr lang="en-US" dirty="0"/>
              <a:t>A low value of C will generate a smoother decision boundary (higher bias) while a high value aims at correctly classifying all training examples, at the risk of </a:t>
            </a:r>
            <a:r>
              <a:rPr lang="en-US" dirty="0" err="1"/>
              <a:t>overfitting</a:t>
            </a:r>
            <a:r>
              <a:rPr lang="en-US" dirty="0"/>
              <a:t> (high variance).</a:t>
            </a:r>
          </a:p>
          <a:p>
            <a:r>
              <a:rPr lang="en-US" dirty="0"/>
              <a:t>(C corresponds to the inverse of a regularization parameter).</a:t>
            </a:r>
          </a:p>
          <a:p>
            <a:endParaRPr lang="en-US" dirty="0"/>
          </a:p>
          <a:p>
            <a:r>
              <a:rPr lang="en-US" dirty="0"/>
              <a:t>Gamma</a:t>
            </a:r>
          </a:p>
          <a:p>
            <a:endParaRPr lang="en-US" dirty="0"/>
          </a:p>
          <a:p>
            <a:r>
              <a:rPr lang="en-US" dirty="0"/>
              <a:t>Try with 1/</a:t>
            </a:r>
            <a:r>
              <a:rPr lang="en-US" dirty="0" err="1"/>
              <a:t>nb_features</a:t>
            </a:r>
            <a:r>
              <a:rPr lang="en-US" dirty="0"/>
              <a:t> (auto)</a:t>
            </a:r>
          </a:p>
          <a:p>
            <a:endParaRPr lang="en-US" dirty="0"/>
          </a:p>
          <a:p>
            <a:r>
              <a:rPr lang="en-US" dirty="0"/>
              <a:t>A low value of C will generate a smoother decision boundary (higher bias) while a high value aims at correctly classifying all training examples, at the risk of </a:t>
            </a:r>
            <a:r>
              <a:rPr lang="en-US" dirty="0" err="1"/>
              <a:t>overfitting</a:t>
            </a:r>
            <a:r>
              <a:rPr lang="en-US" dirty="0"/>
              <a:t> (high variance).</a:t>
            </a:r>
          </a:p>
          <a:p>
            <a:r>
              <a:rPr lang="en-US" dirty="0"/>
              <a:t>(C corresponds to the inverse of a regularization parameter).</a:t>
            </a:r>
          </a:p>
          <a:p>
            <a:endParaRPr lang="en-US" dirty="0"/>
          </a:p>
          <a:p>
            <a:r>
              <a:rPr lang="en-US" dirty="0"/>
              <a:t>Gamma</a:t>
            </a:r>
          </a:p>
          <a:p>
            <a:endParaRPr lang="en-US" dirty="0"/>
          </a:p>
          <a:p>
            <a:r>
              <a:rPr lang="en-US" dirty="0"/>
              <a:t>Try with 1/</a:t>
            </a:r>
            <a:r>
              <a:rPr lang="en-US" dirty="0" err="1"/>
              <a:t>nb_features</a:t>
            </a:r>
            <a:r>
              <a:rPr lang="en-US" dirty="0"/>
              <a:t> (auto)Try with 1/(</a:t>
            </a:r>
            <a:r>
              <a:rPr lang="en-US" dirty="0" err="1"/>
              <a:t>nb_features</a:t>
            </a:r>
            <a:r>
              <a:rPr lang="en-US" dirty="0"/>
              <a:t> * variance) (scale) Try with custom gamma values</a:t>
            </a:r>
          </a:p>
          <a:p>
            <a:endParaRPr lang="en-US" dirty="0"/>
          </a:p>
          <a:p>
            <a:r>
              <a:rPr lang="en-US" dirty="0"/>
              <a:t> </a:t>
            </a:r>
          </a:p>
          <a:p>
            <a:endParaRPr lang="en-US" dirty="0"/>
          </a:p>
          <a:p>
            <a:r>
              <a:rPr lang="en-US" dirty="0"/>
              <a:t>Kernel coefficient for RBF, polynomial and sigmoid kernels.</a:t>
            </a:r>
          </a:p>
          <a:p>
            <a:r>
              <a:rPr lang="en-US" dirty="0"/>
              <a:t>Gamma defines the 'influence' of each training example in the features space.</a:t>
            </a:r>
          </a:p>
          <a:p>
            <a:r>
              <a:rPr lang="en-US" dirty="0"/>
              <a:t>A low value of gamma means that each example has 'far-reaching influence', while a high value means that each example only has close-range influence.</a:t>
            </a:r>
          </a:p>
          <a:p>
            <a:endParaRPr lang="en-US" dirty="0"/>
          </a:p>
          <a:p>
            <a:r>
              <a:rPr lang="en-US" dirty="0"/>
              <a:t>Tolerance</a:t>
            </a:r>
          </a:p>
          <a:p>
            <a:endParaRPr lang="en-US" dirty="0"/>
          </a:p>
          <a:p>
            <a:r>
              <a:rPr lang="en-US" dirty="0"/>
              <a:t> </a:t>
            </a:r>
          </a:p>
          <a:p>
            <a:endParaRPr lang="en-US" dirty="0"/>
          </a:p>
          <a:p>
            <a:r>
              <a:rPr lang="en-US" dirty="0"/>
              <a:t>Tolerance for stopping criterion, i.e. variation on loss below which the algorithm stops training. Should be a positive number.</a:t>
            </a:r>
          </a:p>
          <a:p>
            <a:endParaRPr lang="en-US" dirty="0"/>
          </a:p>
          <a:p>
            <a:r>
              <a:rPr lang="en-US" dirty="0"/>
              <a:t>Maximum number of iterations</a:t>
            </a:r>
          </a:p>
          <a:p>
            <a:endParaRPr lang="en-US" dirty="0"/>
          </a:p>
          <a:p>
            <a:r>
              <a:rPr lang="en-US" dirty="0"/>
              <a:t> </a:t>
            </a:r>
          </a:p>
          <a:p>
            <a:endParaRPr lang="en-US" dirty="0"/>
          </a:p>
          <a:p>
            <a:r>
              <a:rPr lang="en-US" dirty="0"/>
              <a:t>-1 = unlimited</a:t>
            </a:r>
          </a:p>
          <a:p>
            <a:endParaRPr lang="en-US" dirty="0"/>
          </a:p>
          <a:p>
            <a:r>
              <a:rPr lang="en-US" dirty="0"/>
              <a:t> </a:t>
            </a:r>
          </a:p>
          <a:p>
            <a:endParaRPr lang="en-US" dirty="0"/>
          </a:p>
          <a:p>
            <a:r>
              <a:rPr lang="en-US" dirty="0"/>
              <a:t>Stochastic Gradient Descent</a:t>
            </a:r>
          </a:p>
          <a:p>
            <a:endParaRPr lang="en-US" dirty="0"/>
          </a:p>
          <a:p>
            <a:r>
              <a:rPr lang="en-US" dirty="0"/>
              <a:t> </a:t>
            </a:r>
          </a:p>
          <a:p>
            <a:endParaRPr lang="en-US" dirty="0"/>
          </a:p>
          <a:p>
            <a:r>
              <a:rPr lang="en-US" dirty="0"/>
              <a:t>SGD is a family of algorithms that reuse concepts from Support Vector Machines and Logistic Regression.</a:t>
            </a:r>
          </a:p>
          <a:p>
            <a:endParaRPr lang="en-US" dirty="0"/>
          </a:p>
          <a:p>
            <a:r>
              <a:rPr lang="en-US" dirty="0"/>
              <a:t>SGD uses an optimized method to minimize the cost (or loss) function, making it particularly suitable for large datasets (or datasets with large number of features).</a:t>
            </a:r>
          </a:p>
          <a:p>
            <a:endParaRPr lang="en-US" dirty="0"/>
          </a:p>
          <a:p>
            <a:r>
              <a:rPr lang="en-US" dirty="0"/>
              <a:t>Show less…</a:t>
            </a:r>
          </a:p>
          <a:p>
            <a:endParaRPr lang="en-US" dirty="0"/>
          </a:p>
          <a:p>
            <a:r>
              <a:rPr lang="en-US" dirty="0"/>
              <a:t>Loss function</a:t>
            </a:r>
          </a:p>
          <a:p>
            <a:endParaRPr lang="en-US" dirty="0"/>
          </a:p>
          <a:p>
            <a:r>
              <a:rPr lang="en-US" dirty="0"/>
              <a:t> Try </a:t>
            </a:r>
            <a:r>
              <a:rPr lang="en-US" dirty="0" err="1"/>
              <a:t>Logit</a:t>
            </a:r>
            <a:r>
              <a:rPr lang="en-US" dirty="0"/>
              <a:t> loss Try Modified Huber Loss</a:t>
            </a:r>
          </a:p>
          <a:p>
            <a:endParaRPr lang="en-US" dirty="0"/>
          </a:p>
          <a:p>
            <a:r>
              <a:rPr lang="en-US" dirty="0"/>
              <a:t> </a:t>
            </a:r>
          </a:p>
          <a:p>
            <a:endParaRPr lang="en-US" dirty="0"/>
          </a:p>
          <a:p>
            <a:r>
              <a:rPr lang="en-US" dirty="0"/>
              <a:t>Selecting '</a:t>
            </a:r>
            <a:r>
              <a:rPr lang="en-US" dirty="0" err="1"/>
              <a:t>logit</a:t>
            </a:r>
            <a:r>
              <a:rPr lang="en-US" dirty="0"/>
              <a:t>' loss will make the SGD behave like a Logistic Regression.</a:t>
            </a:r>
          </a:p>
          <a:p>
            <a:r>
              <a:rPr lang="en-US" dirty="0"/>
              <a:t>Enabling 'modified </a:t>
            </a:r>
            <a:r>
              <a:rPr lang="en-US" dirty="0" err="1"/>
              <a:t>huber</a:t>
            </a:r>
            <a:r>
              <a:rPr lang="en-US" dirty="0"/>
              <a:t>' loss will make the SGD behave quite like a Support Vector Machine</a:t>
            </a:r>
          </a:p>
          <a:p>
            <a:endParaRPr lang="en-US" dirty="0"/>
          </a:p>
          <a:p>
            <a:r>
              <a:rPr lang="en-US" dirty="0"/>
              <a:t>Max. Iterations</a:t>
            </a:r>
          </a:p>
          <a:p>
            <a:endParaRPr lang="en-US" dirty="0"/>
          </a:p>
          <a:p>
            <a:r>
              <a:rPr lang="en-US" dirty="0"/>
              <a:t> </a:t>
            </a:r>
          </a:p>
          <a:p>
            <a:endParaRPr lang="en-US" dirty="0"/>
          </a:p>
          <a:p>
            <a:r>
              <a:rPr lang="en-US" dirty="0"/>
              <a:t>Maximum number of iterations on the train data</a:t>
            </a:r>
          </a:p>
          <a:p>
            <a:endParaRPr lang="en-US" dirty="0"/>
          </a:p>
          <a:p>
            <a:r>
              <a:rPr lang="en-US" dirty="0"/>
              <a:t>Tolerance</a:t>
            </a:r>
          </a:p>
          <a:p>
            <a:endParaRPr lang="en-US" dirty="0"/>
          </a:p>
          <a:p>
            <a:r>
              <a:rPr lang="en-US" dirty="0"/>
              <a:t> </a:t>
            </a:r>
          </a:p>
          <a:p>
            <a:endParaRPr lang="en-US" dirty="0"/>
          </a:p>
          <a:p>
            <a:r>
              <a:rPr lang="en-US" dirty="0"/>
              <a:t>Tolerance for stopping criterion, i.e. variation on loss below which the algorithm stops training. Should be a positive number.</a:t>
            </a:r>
          </a:p>
          <a:p>
            <a:endParaRPr lang="en-US" dirty="0"/>
          </a:p>
          <a:p>
            <a:r>
              <a:rPr lang="en-US" dirty="0"/>
              <a:t>Penalty</a:t>
            </a:r>
          </a:p>
          <a:p>
            <a:endParaRPr lang="en-US" dirty="0"/>
          </a:p>
          <a:p>
            <a:r>
              <a:rPr lang="en-US" dirty="0"/>
              <a:t> Try L1 regularization Try l2 regularization Try </a:t>
            </a:r>
            <a:r>
              <a:rPr lang="en-US" dirty="0" err="1"/>
              <a:t>ElasticNet</a:t>
            </a:r>
            <a:r>
              <a:rPr lang="en-US" dirty="0"/>
              <a:t> regularization</a:t>
            </a:r>
          </a:p>
          <a:p>
            <a:endParaRPr lang="en-US" dirty="0"/>
          </a:p>
          <a:p>
            <a:r>
              <a:rPr lang="en-US" dirty="0"/>
              <a:t> </a:t>
            </a:r>
          </a:p>
          <a:p>
            <a:endParaRPr lang="en-US" dirty="0"/>
          </a:p>
          <a:p>
            <a:r>
              <a:rPr lang="en-US" dirty="0"/>
              <a:t>L1 and L2 regularizations are similar to the ones for Logistic Regression.</a:t>
            </a:r>
          </a:p>
          <a:p>
            <a:endParaRPr lang="en-US" dirty="0"/>
          </a:p>
          <a:p>
            <a:r>
              <a:rPr lang="en-US" dirty="0"/>
              <a:t> </a:t>
            </a:r>
          </a:p>
          <a:p>
            <a:endParaRPr lang="en-US" dirty="0"/>
          </a:p>
          <a:p>
            <a:r>
              <a:rPr lang="en-US" dirty="0"/>
              <a:t> </a:t>
            </a:r>
          </a:p>
          <a:p>
            <a:endParaRPr lang="en-US" dirty="0"/>
          </a:p>
          <a:p>
            <a:r>
              <a:rPr lang="en-US" dirty="0"/>
              <a:t>L1 and L2 regularizations are similar to the ones for Logistic Regression.</a:t>
            </a:r>
          </a:p>
          <a:p>
            <a:r>
              <a:rPr lang="en-US" dirty="0" err="1"/>
              <a:t>ElasticNet</a:t>
            </a:r>
            <a:r>
              <a:rPr lang="en-US" dirty="0"/>
              <a:t> regularization combines both a L1 and L2 regularization.</a:t>
            </a:r>
          </a:p>
          <a:p>
            <a:endParaRPr lang="en-US" dirty="0"/>
          </a:p>
          <a:p>
            <a:r>
              <a:rPr lang="en-US" dirty="0"/>
              <a:t>Alpha</a:t>
            </a:r>
          </a:p>
          <a:p>
            <a:endParaRPr lang="en-US" dirty="0"/>
          </a:p>
          <a:p>
            <a:r>
              <a:rPr lang="en-US" dirty="0"/>
              <a:t>0.001 </a:t>
            </a:r>
          </a:p>
          <a:p>
            <a:endParaRPr lang="en-US" dirty="0"/>
          </a:p>
          <a:p>
            <a:r>
              <a:rPr lang="en-US" dirty="0"/>
              <a:t>0.0001 </a:t>
            </a:r>
          </a:p>
          <a:p>
            <a:endParaRPr lang="en-US" dirty="0"/>
          </a:p>
          <a:p>
            <a:r>
              <a:rPr lang="en-US" dirty="0"/>
              <a:t>0.00001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Regularization parameter.</a:t>
            </a:r>
          </a:p>
          <a:p>
            <a:r>
              <a:rPr lang="en-US" dirty="0"/>
              <a:t>A high value of alpha (</a:t>
            </a:r>
            <a:r>
              <a:rPr lang="en-US" dirty="0" err="1"/>
              <a:t>ie</a:t>
            </a:r>
            <a:r>
              <a:rPr lang="en-US" dirty="0"/>
              <a:t>, more regularization) will generate a smoother decision boundary (higher bias) while a lower value (less regularization) aims at correctly classifying all training examples, at the risk of </a:t>
            </a:r>
            <a:r>
              <a:rPr lang="en-US" dirty="0" err="1"/>
              <a:t>overfitting</a:t>
            </a:r>
            <a:r>
              <a:rPr lang="en-US" dirty="0"/>
              <a:t> (high variance)</a:t>
            </a:r>
          </a:p>
          <a:p>
            <a:endParaRPr lang="en-US" dirty="0"/>
          </a:p>
          <a:p>
            <a:r>
              <a:rPr lang="en-US" dirty="0"/>
              <a:t>Parallelism</a:t>
            </a:r>
          </a:p>
          <a:p>
            <a:endParaRPr lang="en-US" dirty="0"/>
          </a:p>
          <a:p>
            <a:r>
              <a:rPr lang="en-US" dirty="0"/>
              <a:t> </a:t>
            </a:r>
          </a:p>
          <a:p>
            <a:endParaRPr lang="en-US" dirty="0"/>
          </a:p>
          <a:p>
            <a:r>
              <a:rPr lang="en-US" dirty="0"/>
              <a:t>Number of cores used for parallel training. Using more cores leads to faster training but at the expense of more memory consumption, especially for large training datasets. (-1 means 'all cores')</a:t>
            </a:r>
          </a:p>
          <a:p>
            <a:endParaRPr lang="en-US" dirty="0"/>
          </a:p>
          <a:p>
            <a:r>
              <a:rPr lang="en-US" dirty="0"/>
              <a:t> </a:t>
            </a:r>
          </a:p>
          <a:p>
            <a:endParaRPr lang="en-US" dirty="0"/>
          </a:p>
          <a:p>
            <a:r>
              <a:rPr lang="en-US" dirty="0"/>
              <a:t>K Nearest Neighbors</a:t>
            </a:r>
          </a:p>
          <a:p>
            <a:endParaRPr lang="en-US" dirty="0"/>
          </a:p>
          <a:p>
            <a:r>
              <a:rPr lang="en-US" dirty="0"/>
              <a:t> </a:t>
            </a:r>
          </a:p>
          <a:p>
            <a:endParaRPr lang="en-US" dirty="0"/>
          </a:p>
          <a:p>
            <a:r>
              <a:rPr lang="en-US" dirty="0"/>
              <a:t>K Nearest Neighbors makes predictions for a sample by finding the k nearest samples and assigning the most represented class among them.</a:t>
            </a:r>
          </a:p>
          <a:p>
            <a:endParaRPr lang="en-US" dirty="0"/>
          </a:p>
          <a:p>
            <a:r>
              <a:rPr lang="en-US" dirty="0"/>
              <a:t>Warning: this algorithm requires storing the entire training data into the model. This will lead to a very large model if the data is larger than a few hundred lines. Predictions will also be slow.</a:t>
            </a:r>
          </a:p>
          <a:p>
            <a:endParaRPr lang="en-US" dirty="0"/>
          </a:p>
          <a:p>
            <a:r>
              <a:rPr lang="en-US" dirty="0"/>
              <a:t>Show less…</a:t>
            </a:r>
          </a:p>
          <a:p>
            <a:endParaRPr lang="en-US" dirty="0"/>
          </a:p>
          <a:p>
            <a:r>
              <a:rPr lang="en-US" dirty="0"/>
              <a:t>K</a:t>
            </a:r>
          </a:p>
          <a:p>
            <a:endParaRPr lang="en-US" dirty="0"/>
          </a:p>
          <a:p>
            <a:r>
              <a:rPr lang="en-US" dirty="0"/>
              <a:t>5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The number of neighbors to examine for each sample.</a:t>
            </a:r>
          </a:p>
          <a:p>
            <a:endParaRPr lang="en-US" dirty="0"/>
          </a:p>
          <a:p>
            <a:r>
              <a:rPr lang="en-US" dirty="0"/>
              <a:t>Distance weighting</a:t>
            </a:r>
          </a:p>
          <a:p>
            <a:endParaRPr lang="en-US" dirty="0"/>
          </a:p>
          <a:p>
            <a:r>
              <a:rPr lang="en-US" dirty="0"/>
              <a:t> Use distance weighting </a:t>
            </a:r>
          </a:p>
          <a:p>
            <a:endParaRPr lang="en-US" dirty="0"/>
          </a:p>
          <a:p>
            <a:r>
              <a:rPr lang="en-US" dirty="0"/>
              <a:t>If enabled, voting across neighbors will be weighed by the inverse distance from the sample to the neighbor.</a:t>
            </a:r>
          </a:p>
          <a:p>
            <a:endParaRPr lang="en-US" dirty="0"/>
          </a:p>
          <a:p>
            <a:r>
              <a:rPr lang="en-US" dirty="0"/>
              <a:t>Neighbor finding algorithm</a:t>
            </a:r>
          </a:p>
          <a:p>
            <a:endParaRPr lang="en-US" dirty="0"/>
          </a:p>
          <a:p>
            <a:r>
              <a:rPr lang="en-US" dirty="0"/>
              <a:t>                                                                                </a:t>
            </a:r>
          </a:p>
          <a:p>
            <a:endParaRPr lang="en-US" dirty="0"/>
          </a:p>
          <a:p>
            <a:r>
              <a:rPr lang="en-US" dirty="0"/>
              <a:t>Automatic </a:t>
            </a:r>
          </a:p>
          <a:p>
            <a:endParaRPr lang="en-US" dirty="0"/>
          </a:p>
          <a:p>
            <a:r>
              <a:rPr lang="en-US" dirty="0"/>
              <a:t> </a:t>
            </a:r>
          </a:p>
          <a:p>
            <a:endParaRPr lang="en-US" dirty="0"/>
          </a:p>
          <a:p>
            <a:r>
              <a:rPr lang="en-US" dirty="0"/>
              <a:t>The method used to find the nearest neighbors to each point. Has no impact on predictive performance, but will have a high impact on training and prediction speed.</a:t>
            </a:r>
          </a:p>
          <a:p>
            <a:endParaRPr lang="en-US" dirty="0"/>
          </a:p>
          <a:p>
            <a:r>
              <a:rPr lang="en-US" dirty="0"/>
              <a:t>p</a:t>
            </a:r>
          </a:p>
          <a:p>
            <a:endParaRPr lang="en-US" dirty="0"/>
          </a:p>
          <a:p>
            <a:r>
              <a:rPr lang="en-US" dirty="0"/>
              <a:t> </a:t>
            </a:r>
          </a:p>
          <a:p>
            <a:endParaRPr lang="en-US" dirty="0"/>
          </a:p>
          <a:p>
            <a:r>
              <a:rPr lang="en-US" dirty="0"/>
              <a:t>The exponent of the </a:t>
            </a:r>
            <a:r>
              <a:rPr lang="en-US" dirty="0" err="1"/>
              <a:t>Minkowski</a:t>
            </a:r>
            <a:r>
              <a:rPr lang="en-US" dirty="0"/>
              <a:t> metric used to search neighbors. For p = 2, this gives Euclidian distance, for p = 1, Manhattan distance. Greater values lead to the </a:t>
            </a:r>
            <a:r>
              <a:rPr lang="en-US" dirty="0" err="1"/>
              <a:t>Lp</a:t>
            </a:r>
            <a:r>
              <a:rPr lang="en-US" dirty="0"/>
              <a:t> distances.</a:t>
            </a:r>
          </a:p>
          <a:p>
            <a:endParaRPr lang="en-US" dirty="0"/>
          </a:p>
          <a:p>
            <a:r>
              <a:rPr lang="en-US" dirty="0"/>
              <a:t> </a:t>
            </a:r>
          </a:p>
          <a:p>
            <a:endParaRPr lang="en-US" dirty="0"/>
          </a:p>
          <a:p>
            <a:r>
              <a:rPr lang="en-US" dirty="0"/>
              <a:t> </a:t>
            </a:r>
          </a:p>
          <a:p>
            <a:endParaRPr lang="en-US" dirty="0"/>
          </a:p>
          <a:p>
            <a:r>
              <a:rPr lang="en-US" dirty="0"/>
              <a:t>Extra Random Trees</a:t>
            </a:r>
          </a:p>
          <a:p>
            <a:endParaRPr lang="en-US" dirty="0"/>
          </a:p>
          <a:p>
            <a:r>
              <a:rPr lang="en-US" dirty="0"/>
              <a:t> </a:t>
            </a:r>
          </a:p>
          <a:p>
            <a:endParaRPr lang="en-US" dirty="0"/>
          </a:p>
          <a:p>
            <a:r>
              <a:rPr lang="en-US" dirty="0"/>
              <a:t>Extra trees, just like Random Forests, are an ensemble model. In addition to sampling features at each stage of splitting the tree, it also samples random threshold at which to make the splits. The additional randomness may improve the ability of the model to generalize (compared to a random forest) and may yield better results.</a:t>
            </a:r>
          </a:p>
          <a:p>
            <a:endParaRPr lang="en-US" dirty="0"/>
          </a:p>
          <a:p>
            <a:r>
              <a:rPr lang="en-US" dirty="0"/>
              <a:t>Show less…</a:t>
            </a:r>
          </a:p>
          <a:p>
            <a:endParaRPr lang="en-US" dirty="0"/>
          </a:p>
          <a:p>
            <a:r>
              <a:rPr lang="en-US" dirty="0"/>
              <a:t>Number of trees</a:t>
            </a:r>
          </a:p>
          <a:p>
            <a:endParaRPr lang="en-US" dirty="0"/>
          </a:p>
          <a:p>
            <a:r>
              <a:rPr lang="en-US" dirty="0"/>
              <a:t>30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Number of trees in the forest.</a:t>
            </a:r>
          </a:p>
          <a:p>
            <a:endParaRPr lang="en-US" dirty="0"/>
          </a:p>
          <a:p>
            <a:r>
              <a:rPr lang="en-US" dirty="0"/>
              <a:t>Feature sampling strategy</a:t>
            </a:r>
          </a:p>
          <a:p>
            <a:endParaRPr lang="en-US" dirty="0"/>
          </a:p>
          <a:p>
            <a:r>
              <a:rPr lang="en-US" dirty="0"/>
              <a:t>                                                                                                     </a:t>
            </a:r>
          </a:p>
          <a:p>
            <a:endParaRPr lang="en-US" dirty="0"/>
          </a:p>
          <a:p>
            <a:r>
              <a:rPr lang="en-US" dirty="0"/>
              <a:t>Default </a:t>
            </a:r>
          </a:p>
          <a:p>
            <a:endParaRPr lang="en-US" dirty="0"/>
          </a:p>
          <a:p>
            <a:r>
              <a:rPr lang="en-US" dirty="0"/>
              <a:t> </a:t>
            </a:r>
          </a:p>
          <a:p>
            <a:endParaRPr lang="en-US" dirty="0"/>
          </a:p>
          <a:p>
            <a:r>
              <a:rPr lang="en-US" dirty="0"/>
              <a:t>Adjusts the number of features to sample at each split.</a:t>
            </a:r>
          </a:p>
          <a:p>
            <a:endParaRPr lang="en-US" dirty="0"/>
          </a:p>
          <a:p>
            <a:r>
              <a:rPr lang="en-US" dirty="0"/>
              <a:t>Maximum depth of tree</a:t>
            </a:r>
          </a:p>
          <a:p>
            <a:endParaRPr lang="en-US" dirty="0"/>
          </a:p>
          <a:p>
            <a:r>
              <a:rPr lang="en-US" dirty="0"/>
              <a:t>8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Maximum depth of each tree in the forest. Higher values generally increase the quality of the prediction, but can lead to </a:t>
            </a:r>
            <a:r>
              <a:rPr lang="en-US" dirty="0" err="1"/>
              <a:t>overfitting</a:t>
            </a:r>
            <a:r>
              <a:rPr lang="en-US" dirty="0"/>
              <a:t>. High values also increase the training and prediction time. Use 0 for unlimited depth (</a:t>
            </a:r>
            <a:r>
              <a:rPr lang="en-US" dirty="0" err="1"/>
              <a:t>ie</a:t>
            </a:r>
            <a:r>
              <a:rPr lang="en-US" dirty="0"/>
              <a:t>, keep splitting the tree until each node contains a single target value)</a:t>
            </a:r>
          </a:p>
          <a:p>
            <a:endParaRPr lang="en-US" dirty="0"/>
          </a:p>
          <a:p>
            <a:r>
              <a:rPr lang="en-US" dirty="0"/>
              <a:t>Minimum samples per leaf</a:t>
            </a:r>
          </a:p>
          <a:p>
            <a:endParaRPr lang="en-US" dirty="0"/>
          </a:p>
          <a:p>
            <a:r>
              <a:rPr lang="en-US" dirty="0"/>
              <a:t>3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Minimum number of samples required in a single tree node to split this node. Lower values increase the quality of the prediction (by splitting the tree mode), but can lead to </a:t>
            </a:r>
            <a:r>
              <a:rPr lang="en-US" dirty="0" err="1"/>
              <a:t>overfitting</a:t>
            </a:r>
            <a:r>
              <a:rPr lang="en-US" dirty="0"/>
              <a:t> and increased training and prediction time.</a:t>
            </a:r>
          </a:p>
          <a:p>
            <a:endParaRPr lang="en-US" dirty="0"/>
          </a:p>
          <a:p>
            <a:r>
              <a:rPr lang="en-US" dirty="0"/>
              <a:t> </a:t>
            </a:r>
          </a:p>
          <a:p>
            <a:endParaRPr lang="en-US" dirty="0"/>
          </a:p>
          <a:p>
            <a:r>
              <a:rPr lang="en-US" dirty="0"/>
              <a:t>Minimum number of samples required in a single tree node to split this node. Lower values increase the quality of the prediction (by splitting the tree mode), but can lead to </a:t>
            </a:r>
            <a:r>
              <a:rPr lang="en-US" dirty="0" err="1"/>
              <a:t>overfitting</a:t>
            </a:r>
            <a:r>
              <a:rPr lang="en-US" dirty="0"/>
              <a:t> and increased training and prediction time.</a:t>
            </a:r>
          </a:p>
          <a:p>
            <a:endParaRPr lang="en-US" dirty="0"/>
          </a:p>
          <a:p>
            <a:r>
              <a:rPr lang="en-US" dirty="0"/>
              <a:t>Parallelism</a:t>
            </a:r>
          </a:p>
          <a:p>
            <a:endParaRPr lang="en-US" dirty="0"/>
          </a:p>
          <a:p>
            <a:r>
              <a:rPr lang="en-US" dirty="0"/>
              <a:t> </a:t>
            </a:r>
          </a:p>
          <a:p>
            <a:endParaRPr lang="en-US" dirty="0"/>
          </a:p>
          <a:p>
            <a:r>
              <a:rPr lang="en-US" dirty="0"/>
              <a:t>Number of cores used for parallel training. Using more cores leads to faster training but at the expense of more memory consumption, especially for large training datasets.</a:t>
            </a:r>
          </a:p>
          <a:p>
            <a:endParaRPr lang="en-US" dirty="0"/>
          </a:p>
          <a:p>
            <a:r>
              <a:rPr lang="en-US" dirty="0"/>
              <a:t> </a:t>
            </a:r>
          </a:p>
          <a:p>
            <a:endParaRPr lang="en-US" dirty="0"/>
          </a:p>
          <a:p>
            <a:r>
              <a:rPr lang="en-US" dirty="0"/>
              <a:t> </a:t>
            </a:r>
          </a:p>
          <a:p>
            <a:endParaRPr lang="en-US" dirty="0"/>
          </a:p>
          <a:p>
            <a:r>
              <a:rPr lang="en-US" dirty="0"/>
              <a:t>Neural Network</a:t>
            </a:r>
          </a:p>
          <a:p>
            <a:endParaRPr lang="en-US" dirty="0"/>
          </a:p>
          <a:p>
            <a:r>
              <a:rPr lang="en-US" dirty="0"/>
              <a:t> </a:t>
            </a:r>
          </a:p>
          <a:p>
            <a:endParaRPr lang="en-US" dirty="0"/>
          </a:p>
          <a:p>
            <a:r>
              <a:rPr lang="en-US" dirty="0"/>
              <a:t>Neural Networks are a class of parametric models which are inspired by the functioning of the neurons. They consist of several "hidden" layers of neurons, which receive inputs and transmit them to the next layer, mixing the inputs and applying non-</a:t>
            </a:r>
            <a:r>
              <a:rPr lang="en-US" dirty="0" err="1"/>
              <a:t>linearities</a:t>
            </a:r>
            <a:r>
              <a:rPr lang="en-US" dirty="0"/>
              <a:t>, allowing for a complex decision function.</a:t>
            </a:r>
          </a:p>
          <a:p>
            <a:endParaRPr lang="en-US" dirty="0"/>
          </a:p>
          <a:p>
            <a:r>
              <a:rPr lang="en-US" dirty="0"/>
              <a:t>Show less…</a:t>
            </a:r>
          </a:p>
          <a:p>
            <a:endParaRPr lang="en-US" dirty="0"/>
          </a:p>
          <a:p>
            <a:r>
              <a:rPr lang="en-US" dirty="0"/>
              <a:t>Hidden layer sizes</a:t>
            </a:r>
          </a:p>
          <a:p>
            <a:endParaRPr lang="en-US" dirty="0"/>
          </a:p>
          <a:p>
            <a:r>
              <a:rPr lang="en-US" dirty="0"/>
              <a:t>10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Number of neurons on each hidden layer. Add one value per layer</a:t>
            </a:r>
          </a:p>
          <a:p>
            <a:endParaRPr lang="en-US" dirty="0"/>
          </a:p>
          <a:p>
            <a:r>
              <a:rPr lang="en-US" dirty="0"/>
              <a:t>Activation</a:t>
            </a:r>
          </a:p>
          <a:p>
            <a:endParaRPr lang="en-US" dirty="0"/>
          </a:p>
          <a:p>
            <a:r>
              <a:rPr lang="en-US" dirty="0"/>
              <a:t>                                                                                </a:t>
            </a:r>
          </a:p>
          <a:p>
            <a:endParaRPr lang="en-US" dirty="0"/>
          </a:p>
          <a:p>
            <a:r>
              <a:rPr lang="en-US" dirty="0" err="1"/>
              <a:t>ReLU</a:t>
            </a:r>
            <a:r>
              <a:rPr lang="en-US" dirty="0"/>
              <a:t> </a:t>
            </a:r>
          </a:p>
          <a:p>
            <a:endParaRPr lang="en-US" dirty="0"/>
          </a:p>
          <a:p>
            <a:r>
              <a:rPr lang="en-US" dirty="0"/>
              <a:t> </a:t>
            </a:r>
          </a:p>
          <a:p>
            <a:endParaRPr lang="en-US" dirty="0"/>
          </a:p>
          <a:p>
            <a:r>
              <a:rPr lang="en-US" dirty="0"/>
              <a:t>The activation function for the neurons in the network.</a:t>
            </a:r>
          </a:p>
          <a:p>
            <a:endParaRPr lang="en-US" dirty="0"/>
          </a:p>
          <a:p>
            <a:r>
              <a:rPr lang="en-US" dirty="0"/>
              <a:t>Alpha</a:t>
            </a:r>
          </a:p>
          <a:p>
            <a:endParaRPr lang="en-US" dirty="0"/>
          </a:p>
          <a:p>
            <a:r>
              <a:rPr lang="en-US" dirty="0"/>
              <a:t> </a:t>
            </a:r>
          </a:p>
          <a:p>
            <a:endParaRPr lang="en-US" dirty="0"/>
          </a:p>
          <a:p>
            <a:r>
              <a:rPr lang="en-US" dirty="0"/>
              <a:t>L2 regularization parameter. Higher values lead to smaller neuron weights and a more generalizable, although less sharp model.</a:t>
            </a:r>
          </a:p>
          <a:p>
            <a:endParaRPr lang="en-US" dirty="0"/>
          </a:p>
          <a:p>
            <a:r>
              <a:rPr lang="en-US" dirty="0"/>
              <a:t>Max iterations</a:t>
            </a:r>
          </a:p>
          <a:p>
            <a:endParaRPr lang="en-US" dirty="0"/>
          </a:p>
          <a:p>
            <a:r>
              <a:rPr lang="en-US" dirty="0"/>
              <a:t> </a:t>
            </a:r>
          </a:p>
          <a:p>
            <a:endParaRPr lang="en-US" dirty="0"/>
          </a:p>
          <a:p>
            <a:r>
              <a:rPr lang="en-US" dirty="0"/>
              <a:t>Maximum iterations for learning. Higher values lead to better convergence, but take more time.</a:t>
            </a:r>
          </a:p>
          <a:p>
            <a:endParaRPr lang="en-US" dirty="0"/>
          </a:p>
          <a:p>
            <a:r>
              <a:rPr lang="en-US" dirty="0"/>
              <a:t>Convergence tolerance</a:t>
            </a:r>
          </a:p>
          <a:p>
            <a:endParaRPr lang="en-US" dirty="0"/>
          </a:p>
          <a:p>
            <a:r>
              <a:rPr lang="en-US" dirty="0"/>
              <a:t> </a:t>
            </a:r>
          </a:p>
          <a:p>
            <a:endParaRPr lang="en-US" dirty="0"/>
          </a:p>
          <a:p>
            <a:r>
              <a:rPr lang="en-US" dirty="0"/>
              <a:t>If the loss does not improve by this ratio over two iterations, training stops.</a:t>
            </a:r>
          </a:p>
          <a:p>
            <a:endParaRPr lang="en-US" dirty="0"/>
          </a:p>
          <a:p>
            <a:r>
              <a:rPr lang="en-US" dirty="0"/>
              <a:t>Early stopping</a:t>
            </a:r>
          </a:p>
          <a:p>
            <a:endParaRPr lang="en-US" dirty="0"/>
          </a:p>
          <a:p>
            <a:r>
              <a:rPr lang="en-US" dirty="0"/>
              <a:t> </a:t>
            </a:r>
          </a:p>
          <a:p>
            <a:endParaRPr lang="en-US" dirty="0"/>
          </a:p>
          <a:p>
            <a:r>
              <a:rPr lang="en-US" dirty="0"/>
              <a:t>Whether the model should use validation and stop early.</a:t>
            </a:r>
          </a:p>
          <a:p>
            <a:endParaRPr lang="en-US" dirty="0"/>
          </a:p>
          <a:p>
            <a:r>
              <a:rPr lang="en-US" dirty="0"/>
              <a:t>Solver</a:t>
            </a:r>
          </a:p>
          <a:p>
            <a:endParaRPr lang="en-US" dirty="0"/>
          </a:p>
          <a:p>
            <a:r>
              <a:rPr lang="en-US" dirty="0"/>
              <a:t>                                                           </a:t>
            </a:r>
          </a:p>
          <a:p>
            <a:endParaRPr lang="en-US" dirty="0"/>
          </a:p>
          <a:p>
            <a:r>
              <a:rPr lang="en-US" dirty="0"/>
              <a:t>ADAM </a:t>
            </a:r>
          </a:p>
          <a:p>
            <a:endParaRPr lang="en-US" dirty="0"/>
          </a:p>
          <a:p>
            <a:r>
              <a:rPr lang="en-US" dirty="0"/>
              <a:t> </a:t>
            </a:r>
          </a:p>
          <a:p>
            <a:endParaRPr lang="en-US" dirty="0"/>
          </a:p>
          <a:p>
            <a:r>
              <a:rPr lang="en-US" dirty="0"/>
              <a:t>The solver to use for optimization. LBFGS is a batch algorithm and is not suited for larger datasets.</a:t>
            </a:r>
          </a:p>
          <a:p>
            <a:endParaRPr lang="en-US" dirty="0"/>
          </a:p>
          <a:p>
            <a:r>
              <a:rPr lang="en-US" dirty="0"/>
              <a:t>Shuffle data</a:t>
            </a:r>
          </a:p>
          <a:p>
            <a:endParaRPr lang="en-US" dirty="0"/>
          </a:p>
          <a:p>
            <a:r>
              <a:rPr lang="en-US" dirty="0"/>
              <a:t> </a:t>
            </a:r>
          </a:p>
          <a:p>
            <a:endParaRPr lang="en-US" dirty="0"/>
          </a:p>
          <a:p>
            <a:r>
              <a:rPr lang="en-US" dirty="0"/>
              <a:t>Whether the data should be shuffled between epochs (recommended, unless the data is already in random order).</a:t>
            </a:r>
          </a:p>
          <a:p>
            <a:endParaRPr lang="en-US" dirty="0"/>
          </a:p>
          <a:p>
            <a:r>
              <a:rPr lang="en-US" dirty="0" err="1"/>
              <a:t>Intial</a:t>
            </a:r>
            <a:r>
              <a:rPr lang="en-US" dirty="0"/>
              <a:t> Learning Rate</a:t>
            </a:r>
          </a:p>
          <a:p>
            <a:endParaRPr lang="en-US" dirty="0"/>
          </a:p>
          <a:p>
            <a:r>
              <a:rPr lang="en-US" dirty="0"/>
              <a:t> </a:t>
            </a:r>
          </a:p>
          <a:p>
            <a:endParaRPr lang="en-US" dirty="0"/>
          </a:p>
          <a:p>
            <a:r>
              <a:rPr lang="en-US" dirty="0"/>
              <a:t>The initial learning rate for gradient descent.</a:t>
            </a:r>
          </a:p>
          <a:p>
            <a:endParaRPr lang="en-US" dirty="0"/>
          </a:p>
          <a:p>
            <a:r>
              <a:rPr lang="en-US" dirty="0"/>
              <a:t>Automatic batching</a:t>
            </a:r>
          </a:p>
          <a:p>
            <a:endParaRPr lang="en-US" dirty="0"/>
          </a:p>
          <a:p>
            <a:r>
              <a:rPr lang="en-US" dirty="0"/>
              <a:t> </a:t>
            </a:r>
          </a:p>
          <a:p>
            <a:endParaRPr lang="en-US" dirty="0"/>
          </a:p>
          <a:p>
            <a:r>
              <a:rPr lang="en-US" dirty="0"/>
              <a:t>Whether batches should be created automatically (will use 200, or the whole dataset if there are less samples). Uncheck to select batch size.</a:t>
            </a:r>
          </a:p>
          <a:p>
            <a:endParaRPr lang="en-US" dirty="0"/>
          </a:p>
          <a:p>
            <a:r>
              <a:rPr lang="en-US" dirty="0"/>
              <a:t>beta_1</a:t>
            </a:r>
          </a:p>
          <a:p>
            <a:endParaRPr lang="en-US" dirty="0"/>
          </a:p>
          <a:p>
            <a:r>
              <a:rPr lang="en-US" dirty="0"/>
              <a:t> </a:t>
            </a:r>
          </a:p>
          <a:p>
            <a:endParaRPr lang="en-US" dirty="0"/>
          </a:p>
          <a:p>
            <a:r>
              <a:rPr lang="en-US" dirty="0"/>
              <a:t>beta_1 parameter for ADAM.</a:t>
            </a:r>
          </a:p>
          <a:p>
            <a:endParaRPr lang="en-US" dirty="0"/>
          </a:p>
          <a:p>
            <a:r>
              <a:rPr lang="en-US" dirty="0"/>
              <a:t>beta_2</a:t>
            </a:r>
          </a:p>
          <a:p>
            <a:endParaRPr lang="en-US" dirty="0"/>
          </a:p>
          <a:p>
            <a:r>
              <a:rPr lang="en-US" dirty="0"/>
              <a:t> </a:t>
            </a:r>
          </a:p>
          <a:p>
            <a:endParaRPr lang="en-US" dirty="0"/>
          </a:p>
          <a:p>
            <a:r>
              <a:rPr lang="en-US" dirty="0"/>
              <a:t>beta_2 parameter for ADAM.</a:t>
            </a:r>
          </a:p>
          <a:p>
            <a:endParaRPr lang="en-US" dirty="0"/>
          </a:p>
          <a:p>
            <a:r>
              <a:rPr lang="en-US" dirty="0"/>
              <a:t>epsilon</a:t>
            </a:r>
          </a:p>
          <a:p>
            <a:endParaRPr lang="en-US" dirty="0"/>
          </a:p>
          <a:p>
            <a:r>
              <a:rPr lang="en-US" dirty="0"/>
              <a:t> </a:t>
            </a:r>
          </a:p>
          <a:p>
            <a:endParaRPr lang="en-US" dirty="0"/>
          </a:p>
          <a:p>
            <a:r>
              <a:rPr lang="en-US" dirty="0"/>
              <a:t>epsilon parameter for ADAM.</a:t>
            </a:r>
          </a:p>
          <a:p>
            <a:endParaRPr lang="en-US" dirty="0"/>
          </a:p>
          <a:p>
            <a:r>
              <a:rPr lang="en-US" dirty="0"/>
              <a:t> </a:t>
            </a:r>
          </a:p>
          <a:p>
            <a:endParaRPr lang="en-US" dirty="0"/>
          </a:p>
          <a:p>
            <a:r>
              <a:rPr lang="en-US" dirty="0"/>
              <a:t>Lasso Path</a:t>
            </a:r>
          </a:p>
          <a:p>
            <a:endParaRPr lang="en-US" dirty="0"/>
          </a:p>
          <a:p>
            <a:r>
              <a:rPr lang="en-US" dirty="0"/>
              <a:t> </a:t>
            </a:r>
          </a:p>
          <a:p>
            <a:endParaRPr lang="en-US" dirty="0"/>
          </a:p>
          <a:p>
            <a:r>
              <a:rPr lang="en-US" dirty="0"/>
              <a:t>Lasso Path is a method which uses a linear model with a L1 regularization and computes the LASSO path (</a:t>
            </a:r>
            <a:r>
              <a:rPr lang="en-US" dirty="0" err="1"/>
              <a:t>ie</a:t>
            </a:r>
            <a:r>
              <a:rPr lang="en-US" dirty="0"/>
              <a:t>. for all values of the regularization parameter).</a:t>
            </a:r>
          </a:p>
          <a:p>
            <a:endParaRPr lang="en-US" dirty="0"/>
          </a:p>
          <a:p>
            <a:r>
              <a:rPr lang="en-US" dirty="0"/>
              <a:t>This computation allows to select a given number of non-zero coefficients, </a:t>
            </a:r>
            <a:r>
              <a:rPr lang="en-US" dirty="0" err="1"/>
              <a:t>ie</a:t>
            </a:r>
            <a:r>
              <a:rPr lang="en-US" dirty="0"/>
              <a:t>. to select a given number of features. After training, you will be able to visualize the LASSO path and select a new number of features.</a:t>
            </a:r>
          </a:p>
          <a:p>
            <a:endParaRPr lang="en-US" dirty="0"/>
          </a:p>
          <a:p>
            <a:r>
              <a:rPr lang="en-US" dirty="0"/>
              <a:t>This is performed using LARS regression. It requires a number of passes on the data equal to the number of features. If this number is large, computation may be slow.</a:t>
            </a:r>
          </a:p>
          <a:p>
            <a:endParaRPr lang="en-US" dirty="0"/>
          </a:p>
          <a:p>
            <a:r>
              <a:rPr lang="en-US" dirty="0"/>
              <a:t>Show less…</a:t>
            </a:r>
          </a:p>
          <a:p>
            <a:endParaRPr lang="en-US" dirty="0"/>
          </a:p>
          <a:p>
            <a:r>
              <a:rPr lang="en-US" dirty="0"/>
              <a:t>Maximum features</a:t>
            </a:r>
          </a:p>
          <a:p>
            <a:endParaRPr lang="en-US" dirty="0"/>
          </a:p>
          <a:p>
            <a:r>
              <a:rPr lang="en-US" dirty="0"/>
              <a:t> </a:t>
            </a:r>
          </a:p>
          <a:p>
            <a:endParaRPr lang="en-US" dirty="0"/>
          </a:p>
          <a:p>
            <a:r>
              <a:rPr lang="en-US" dirty="0"/>
              <a:t>The number of kept features. Input 0 to have all features enabled (no regularization). Has no impact on training time.</a:t>
            </a:r>
          </a:p>
          <a:p>
            <a:endParaRPr lang="en-US" dirty="0"/>
          </a:p>
          <a:p>
            <a:r>
              <a:rPr lang="en-US" dirty="0"/>
              <a:t>Number of tests</a:t>
            </a:r>
          </a:p>
          <a:p>
            <a:endParaRPr lang="en-US" dirty="0"/>
          </a:p>
          <a:p>
            <a:r>
              <a:rPr lang="en-US" dirty="0"/>
              <a:t> </a:t>
            </a:r>
          </a:p>
          <a:p>
            <a:endParaRPr lang="en-US" dirty="0"/>
          </a:p>
          <a:p>
            <a:r>
              <a:rPr lang="en-US" dirty="0"/>
              <a:t>The number of values of the regularization parameter to test. The path will be extrapolated from the resulting coefficients. Increases training time linearly.</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p:txBody>
      </p:sp>
      <p:sp>
        <p:nvSpPr>
          <p:cNvPr id="4" name="Rectangle 3"/>
          <p:cNvSpPr/>
          <p:nvPr/>
        </p:nvSpPr>
        <p:spPr>
          <a:xfrm>
            <a:off x="4509636" y="744900"/>
            <a:ext cx="4634366" cy="5816976"/>
          </a:xfrm>
          <a:prstGeom prst="rect">
            <a:avLst/>
          </a:prstGeom>
        </p:spPr>
        <p:txBody>
          <a:bodyPr wrap="square">
            <a:spAutoFit/>
          </a:bodyPr>
          <a:lstStyle/>
          <a:p>
            <a:r>
              <a:rPr lang="en-US" sz="1200" dirty="0"/>
              <a:t>’</a:t>
            </a:r>
          </a:p>
          <a:p>
            <a:endParaRPr lang="en-US" sz="1200" dirty="0"/>
          </a:p>
          <a:p>
            <a:r>
              <a:rPr lang="en-US" sz="1200" dirty="0"/>
              <a:t>Minimum loss reduction to split a leaf.</a:t>
            </a:r>
          </a:p>
          <a:p>
            <a:endParaRPr lang="en-US" sz="1200" dirty="0"/>
          </a:p>
          <a:p>
            <a:endParaRPr lang="en-US" sz="1200" dirty="0"/>
          </a:p>
          <a:p>
            <a:endParaRPr lang="en-US" sz="1200" dirty="0"/>
          </a:p>
          <a:p>
            <a:r>
              <a:rPr lang="en-US" sz="1200" dirty="0"/>
              <a:t>Minimum sum of weights(hessian) in a node. High values can prevent </a:t>
            </a:r>
            <a:r>
              <a:rPr lang="en-US" sz="1200" dirty="0" err="1"/>
              <a:t>overfitting</a:t>
            </a:r>
            <a:r>
              <a:rPr lang="en-US" sz="1200" dirty="0"/>
              <a:t> by learning highly specific cases. Smaller values allow leaf nodes to match a small set of rows, which can be relevant for highly imbalanced sets.</a:t>
            </a:r>
          </a:p>
          <a:p>
            <a:endParaRPr lang="en-US" sz="1200" dirty="0"/>
          </a:p>
          <a:p>
            <a:r>
              <a:rPr lang="en-US" sz="1200" dirty="0"/>
              <a:t>Subsample ratio for the data to be used in each tree. Low values can prevent </a:t>
            </a:r>
            <a:r>
              <a:rPr lang="en-US" sz="1200" dirty="0" err="1"/>
              <a:t>overfitting</a:t>
            </a:r>
            <a:r>
              <a:rPr lang="en-US" sz="1200" dirty="0"/>
              <a:t> but can make specific cases harder to learn. Typical values: 0.5 </a:t>
            </a:r>
            <a:r>
              <a:rPr lang="mr-IN" sz="1200" dirty="0"/>
              <a:t>–</a:t>
            </a:r>
            <a:r>
              <a:rPr lang="en-US" sz="1200" dirty="0"/>
              <a:t> 1</a:t>
            </a:r>
          </a:p>
          <a:p>
            <a:endParaRPr lang="en-US" sz="1200" dirty="0"/>
          </a:p>
          <a:p>
            <a:r>
              <a:rPr lang="en-US" sz="1200" dirty="0"/>
              <a:t>Fraction of the features to be used in each tree. Typical values: 0.5-1</a:t>
            </a:r>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Number of cores used for parallel training. Using more cores leads to faster training but at the expense of more memory consumption, especially for large training datasets. (-1 means 'all cores')</a:t>
            </a:r>
          </a:p>
          <a:p>
            <a:endParaRPr lang="en-US" sz="1200" dirty="0"/>
          </a:p>
          <a:p>
            <a:endParaRPr lang="en-US" sz="1200" dirty="0"/>
          </a:p>
          <a:p>
            <a:endParaRPr lang="en-US" sz="1200" dirty="0"/>
          </a:p>
        </p:txBody>
      </p:sp>
    </p:spTree>
    <p:extLst>
      <p:ext uri="{BB962C8B-B14F-4D97-AF65-F5344CB8AC3E}">
        <p14:creationId xmlns:p14="http://schemas.microsoft.com/office/powerpoint/2010/main" val="1192881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33" y="246512"/>
            <a:ext cx="8042276" cy="834493"/>
          </a:xfrm>
        </p:spPr>
        <p:txBody>
          <a:bodyPr/>
          <a:lstStyle/>
          <a:p>
            <a:r>
              <a:rPr lang="en-US" dirty="0"/>
              <a:t>Gradient Boosted Trees</a:t>
            </a:r>
          </a:p>
        </p:txBody>
      </p:sp>
      <p:sp>
        <p:nvSpPr>
          <p:cNvPr id="3" name="Rectangle 2"/>
          <p:cNvSpPr/>
          <p:nvPr/>
        </p:nvSpPr>
        <p:spPr>
          <a:xfrm>
            <a:off x="220299" y="740195"/>
            <a:ext cx="8708262" cy="5724645"/>
          </a:xfrm>
          <a:prstGeom prst="rect">
            <a:avLst/>
          </a:prstGeom>
        </p:spPr>
        <p:txBody>
          <a:bodyPr wrap="square">
            <a:spAutoFit/>
          </a:bodyPr>
          <a:lstStyle/>
          <a:p>
            <a:endParaRPr lang="en-US" dirty="0"/>
          </a:p>
          <a:p>
            <a:pPr marL="285750" indent="-285750">
              <a:buFont typeface="Wingdings" charset="2"/>
              <a:buChar char="Ø"/>
            </a:pPr>
            <a:r>
              <a:rPr lang="en-US" b="1" dirty="0"/>
              <a:t>Decision Trees </a:t>
            </a:r>
            <a:r>
              <a:rPr lang="en-US" dirty="0"/>
              <a:t>or Linear Model</a:t>
            </a:r>
          </a:p>
          <a:p>
            <a:pPr lvl="1"/>
            <a:r>
              <a:rPr lang="en-US" sz="1600" dirty="0"/>
              <a:t>Gradient boosting is a technique which produces a prediction model in the form of an ensemble of "weak" prediction models (</a:t>
            </a:r>
            <a:r>
              <a:rPr lang="en-US" sz="1600" b="1" dirty="0"/>
              <a:t>small</a:t>
            </a:r>
            <a:r>
              <a:rPr lang="en-US" sz="1600" dirty="0"/>
              <a:t> decision trees). The concept is to train a set of decision trees (weak learners) to create a final strong learner. This is an iterative method. After each tree is trained, the data is reweighted: samples that were misclassified gain weight while the correctly classified ones lose weight. This allows future weak learners to focus on the "difficult" examples that the previous weak learners missed. Gradient Boosted Trees is a generalization of boosting to arbitrary differentiable loss functions. GBT is an accurate and effective off-the-shelf procedure that can be used for both regression and classification problems. </a:t>
            </a:r>
            <a:r>
              <a:rPr lang="en-US" sz="1600" b="1" dirty="0"/>
              <a:t>Advantages:</a:t>
            </a:r>
            <a:r>
              <a:rPr lang="en-US" sz="1600" dirty="0"/>
              <a:t> Natural handling of data of mixed type (= heterogeneous features), Predictive power and Robustness to outliers in output space (via robust loss functions)</a:t>
            </a:r>
          </a:p>
          <a:p>
            <a:pPr lvl="1"/>
            <a:r>
              <a:rPr lang="en-US" sz="1600" b="1" dirty="0" err="1"/>
              <a:t>Disadvanages</a:t>
            </a:r>
            <a:r>
              <a:rPr lang="en-US" sz="1600" b="1" dirty="0"/>
              <a:t>:</a:t>
            </a:r>
            <a:r>
              <a:rPr lang="en-US" sz="1600" dirty="0"/>
              <a:t> Due to the iterative nature of boosting, it is not very parallelizable and is less scalable than other algorithms.</a:t>
            </a:r>
          </a:p>
          <a:p>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p:txBody>
      </p:sp>
    </p:spTree>
    <p:extLst>
      <p:ext uri="{BB962C8B-B14F-4D97-AF65-F5344CB8AC3E}">
        <p14:creationId xmlns:p14="http://schemas.microsoft.com/office/powerpoint/2010/main" val="4060835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223"/>
            <a:ext cx="9143999" cy="834493"/>
          </a:xfrm>
        </p:spPr>
        <p:txBody>
          <a:bodyPr/>
          <a:lstStyle/>
          <a:p>
            <a:r>
              <a:rPr lang="en-US" dirty="0"/>
              <a:t>Gradient Boosted Trees Choices</a:t>
            </a:r>
          </a:p>
        </p:txBody>
      </p:sp>
      <p:sp>
        <p:nvSpPr>
          <p:cNvPr id="3" name="Rectangle 2"/>
          <p:cNvSpPr/>
          <p:nvPr/>
        </p:nvSpPr>
        <p:spPr>
          <a:xfrm>
            <a:off x="220299" y="725645"/>
            <a:ext cx="4781769" cy="5909311"/>
          </a:xfrm>
          <a:prstGeom prst="rect">
            <a:avLst/>
          </a:prstGeom>
        </p:spPr>
        <p:txBody>
          <a:bodyPr wrap="square">
            <a:spAutoFit/>
          </a:bodyPr>
          <a:lstStyle/>
          <a:p>
            <a:endParaRPr lang="en-US" dirty="0"/>
          </a:p>
          <a:p>
            <a:pPr marL="285750" indent="-285750">
              <a:buFont typeface="Arial"/>
              <a:buChar char="•"/>
            </a:pPr>
            <a:r>
              <a:rPr lang="en-US" dirty="0"/>
              <a:t>Number of boosting stages</a:t>
            </a:r>
          </a:p>
          <a:p>
            <a:pPr lvl="1"/>
            <a:r>
              <a:rPr lang="en-US" dirty="0"/>
              <a:t>(100 )</a:t>
            </a:r>
          </a:p>
          <a:p>
            <a:pPr lvl="1"/>
            <a:endParaRPr lang="en-US" dirty="0"/>
          </a:p>
          <a:p>
            <a:pPr marL="285750" indent="-285750">
              <a:buFont typeface="Arial"/>
              <a:buChar char="•"/>
            </a:pPr>
            <a:r>
              <a:rPr lang="en-US" dirty="0"/>
              <a:t>Feature sampling strategy                                                                                     </a:t>
            </a:r>
          </a:p>
          <a:p>
            <a:pPr lvl="1"/>
            <a:r>
              <a:rPr lang="en-US" dirty="0"/>
              <a:t>(Automatic (30%), Square Root, Logarithm, Fix Number, Fix Proportion)</a:t>
            </a:r>
          </a:p>
          <a:p>
            <a:pPr lvl="1"/>
            <a:endParaRPr lang="en-US" dirty="0"/>
          </a:p>
          <a:p>
            <a:pPr marL="285750" indent="-285750">
              <a:buFont typeface="Arial"/>
              <a:buChar char="•"/>
            </a:pPr>
            <a:r>
              <a:rPr lang="en-US" dirty="0"/>
              <a:t>Learning rate</a:t>
            </a:r>
          </a:p>
          <a:p>
            <a:pPr lvl="1"/>
            <a:r>
              <a:rPr lang="en-US" dirty="0"/>
              <a:t>(0.1)</a:t>
            </a:r>
          </a:p>
          <a:p>
            <a:endParaRPr lang="en-US" dirty="0"/>
          </a:p>
          <a:p>
            <a:pPr marL="285750" indent="-285750">
              <a:buFont typeface="Arial"/>
              <a:buChar char="•"/>
            </a:pPr>
            <a:r>
              <a:rPr lang="en-US" dirty="0"/>
              <a:t> Loss</a:t>
            </a:r>
          </a:p>
          <a:p>
            <a:pPr lvl="1"/>
            <a:r>
              <a:rPr lang="en-US" dirty="0"/>
              <a:t>(Deviance, Exponential</a:t>
            </a:r>
          </a:p>
          <a:p>
            <a:endParaRPr lang="en-US" dirty="0"/>
          </a:p>
          <a:p>
            <a:endParaRPr lang="en-US" dirty="0"/>
          </a:p>
          <a:p>
            <a:pPr marL="285750" indent="-285750">
              <a:buFont typeface="Arial"/>
              <a:buChar char="•"/>
            </a:pPr>
            <a:r>
              <a:rPr lang="en-US" dirty="0"/>
              <a:t>Maximum depth of tree</a:t>
            </a:r>
          </a:p>
          <a:p>
            <a:pPr lvl="1"/>
            <a:r>
              <a:rPr lang="en-US" dirty="0"/>
              <a:t>(3 )</a:t>
            </a:r>
          </a:p>
          <a:p>
            <a:endParaRPr lang="en-US" dirty="0"/>
          </a:p>
          <a:p>
            <a:endParaRPr lang="en-US" dirty="0"/>
          </a:p>
          <a:p>
            <a:r>
              <a:rPr lang="en-US" dirty="0"/>
              <a:t> </a:t>
            </a:r>
          </a:p>
        </p:txBody>
      </p:sp>
      <p:sp>
        <p:nvSpPr>
          <p:cNvPr id="4" name="Rectangle 3"/>
          <p:cNvSpPr/>
          <p:nvPr/>
        </p:nvSpPr>
        <p:spPr>
          <a:xfrm>
            <a:off x="4691057" y="1004060"/>
            <a:ext cx="4452943" cy="6370973"/>
          </a:xfrm>
          <a:prstGeom prst="rect">
            <a:avLst/>
          </a:prstGeom>
        </p:spPr>
        <p:txBody>
          <a:bodyPr wrap="square">
            <a:spAutoFit/>
          </a:bodyPr>
          <a:lstStyle/>
          <a:p>
            <a:r>
              <a:rPr lang="en-US" sz="1200" dirty="0"/>
              <a:t>The number of boosting stages to perform.</a:t>
            </a:r>
          </a:p>
          <a:p>
            <a:r>
              <a:rPr lang="en-US" sz="1200" dirty="0"/>
              <a:t>Gradient boosting is fairly robust to over-fitting so a large number usually results in better performance.</a:t>
            </a:r>
          </a:p>
          <a:p>
            <a:endParaRPr lang="en-US" sz="1200" dirty="0"/>
          </a:p>
          <a:p>
            <a:endParaRPr lang="en-US" sz="1200" dirty="0"/>
          </a:p>
          <a:p>
            <a:r>
              <a:rPr lang="en-US" sz="1200" dirty="0"/>
              <a:t>Adjusts the number of features to sample at each split.</a:t>
            </a:r>
          </a:p>
          <a:p>
            <a:pPr lvl="1"/>
            <a:endParaRPr lang="en-US" sz="1200" dirty="0"/>
          </a:p>
          <a:p>
            <a:pPr lvl="1"/>
            <a:endParaRPr lang="en-US" sz="1200" dirty="0"/>
          </a:p>
          <a:p>
            <a:pPr lvl="1"/>
            <a:endParaRPr lang="en-US" sz="1200" dirty="0"/>
          </a:p>
          <a:p>
            <a:pPr lvl="1"/>
            <a:endParaRPr lang="en-US" sz="1200" dirty="0"/>
          </a:p>
          <a:p>
            <a:pPr lvl="1"/>
            <a:endParaRPr lang="en-US" sz="1200" dirty="0"/>
          </a:p>
          <a:p>
            <a:r>
              <a:rPr lang="en-US" sz="1200" dirty="0"/>
              <a:t>Learning rate shrinks the contribution of each tree by `</a:t>
            </a:r>
            <a:r>
              <a:rPr lang="en-US" sz="1200" dirty="0" err="1"/>
              <a:t>learning_rate</a:t>
            </a:r>
            <a:r>
              <a:rPr lang="en-US" sz="1200" dirty="0"/>
              <a:t>`.</a:t>
            </a:r>
          </a:p>
          <a:p>
            <a:r>
              <a:rPr lang="en-US" sz="1200" dirty="0"/>
              <a:t>There is a trade-off between </a:t>
            </a:r>
            <a:r>
              <a:rPr lang="en-US" sz="1200" dirty="0" err="1"/>
              <a:t>learning_rate</a:t>
            </a:r>
            <a:r>
              <a:rPr lang="en-US" sz="1200" dirty="0"/>
              <a:t> and </a:t>
            </a:r>
            <a:r>
              <a:rPr lang="en-US" sz="1200" dirty="0" err="1"/>
              <a:t>n_estimators</a:t>
            </a:r>
            <a:r>
              <a:rPr lang="en-US" sz="1200" dirty="0"/>
              <a:t>.</a:t>
            </a:r>
          </a:p>
          <a:p>
            <a:endParaRPr lang="en-US" sz="1200" dirty="0"/>
          </a:p>
          <a:p>
            <a:pPr lvl="1"/>
            <a:endParaRPr lang="en-US" sz="1200" dirty="0"/>
          </a:p>
          <a:p>
            <a:r>
              <a:rPr lang="en-US" sz="1200" dirty="0"/>
              <a:t>Deviance refers to deviance (= logistic regression) for classification with probabilistic outputs.</a:t>
            </a:r>
          </a:p>
          <a:p>
            <a:r>
              <a:rPr lang="en-US" sz="1200" dirty="0"/>
              <a:t>For loss 'exponential', gradient boosting recovers the </a:t>
            </a:r>
            <a:r>
              <a:rPr lang="en-US" sz="1200" dirty="0" err="1"/>
              <a:t>AdaBoost</a:t>
            </a:r>
            <a:r>
              <a:rPr lang="en-US" sz="1200" dirty="0"/>
              <a:t> algorithm.</a:t>
            </a:r>
          </a:p>
          <a:p>
            <a:endParaRPr lang="en-US" sz="1200" dirty="0"/>
          </a:p>
          <a:p>
            <a:r>
              <a:rPr lang="en-US" sz="1200" dirty="0"/>
              <a:t>Maximum depth of the individual regression estimators.</a:t>
            </a:r>
          </a:p>
          <a:p>
            <a:r>
              <a:rPr lang="en-US" sz="1200" dirty="0"/>
              <a:t>The maximum depth limits the number of nodes in the tree.</a:t>
            </a:r>
          </a:p>
          <a:p>
            <a:r>
              <a:rPr lang="en-US" sz="1200" dirty="0"/>
              <a:t>Tune this parameter for best performance; the best value depends on the interaction of the input variables.</a:t>
            </a:r>
          </a:p>
          <a:p>
            <a:endParaRPr lang="en-US" sz="1200" dirty="0"/>
          </a:p>
          <a:p>
            <a:pPr lvl="2"/>
            <a:endParaRPr lang="en-US" sz="1200" dirty="0"/>
          </a:p>
          <a:p>
            <a:pPr marL="742950" lvl="1" indent="-285750">
              <a:buFont typeface="Arial"/>
              <a:buChar char="•"/>
            </a:pPr>
            <a:endParaRPr lang="en-US" sz="1200" dirty="0"/>
          </a:p>
          <a:p>
            <a:pPr marL="742950" lvl="1" indent="-285750">
              <a:buFont typeface="Arial"/>
              <a:buChar char="•"/>
            </a:pPr>
            <a:endParaRPr lang="en-US" sz="1200" dirty="0"/>
          </a:p>
          <a:p>
            <a:pPr marL="742950" lvl="1" indent="-285750">
              <a:buFont typeface="Arial"/>
              <a:buChar char="•"/>
            </a:pPr>
            <a:endParaRPr lang="en-US" sz="1200" dirty="0"/>
          </a:p>
          <a:p>
            <a:pPr marL="742950" lvl="1" indent="-285750">
              <a:buFont typeface="Arial"/>
              <a:buChar char="•"/>
            </a:pPr>
            <a:endParaRPr lang="en-US" sz="1200" dirty="0"/>
          </a:p>
          <a:p>
            <a:pPr lvl="1"/>
            <a:r>
              <a:rPr lang="en-US" sz="1200" dirty="0"/>
              <a:t> </a:t>
            </a:r>
          </a:p>
        </p:txBody>
      </p:sp>
    </p:spTree>
    <p:extLst>
      <p:ext uri="{BB962C8B-B14F-4D97-AF65-F5344CB8AC3E}">
        <p14:creationId xmlns:p14="http://schemas.microsoft.com/office/powerpoint/2010/main" val="1756123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911"/>
            <a:ext cx="9143999" cy="834493"/>
          </a:xfrm>
        </p:spPr>
        <p:txBody>
          <a:bodyPr/>
          <a:lstStyle/>
          <a:p>
            <a:r>
              <a:rPr lang="en-US" dirty="0"/>
              <a:t>Support Vector Machines</a:t>
            </a:r>
          </a:p>
        </p:txBody>
      </p:sp>
      <p:sp>
        <p:nvSpPr>
          <p:cNvPr id="3" name="Rectangle 2"/>
          <p:cNvSpPr/>
          <p:nvPr/>
        </p:nvSpPr>
        <p:spPr>
          <a:xfrm>
            <a:off x="220299" y="740195"/>
            <a:ext cx="8708262" cy="3939541"/>
          </a:xfrm>
          <a:prstGeom prst="rect">
            <a:avLst/>
          </a:prstGeom>
        </p:spPr>
        <p:txBody>
          <a:bodyPr wrap="square">
            <a:spAutoFit/>
          </a:bodyPr>
          <a:lstStyle/>
          <a:p>
            <a:endParaRPr lang="en-US" dirty="0"/>
          </a:p>
          <a:p>
            <a:pPr marL="285750" indent="-285750">
              <a:buFont typeface="Wingdings" charset="2"/>
              <a:buChar char="Ø"/>
            </a:pPr>
            <a:r>
              <a:rPr lang="en-US" dirty="0"/>
              <a:t>Decision Trees or Linear Model or </a:t>
            </a:r>
            <a:r>
              <a:rPr lang="en-US" b="1" dirty="0"/>
              <a:t>Non-Linearity</a:t>
            </a:r>
          </a:p>
          <a:p>
            <a:pPr lvl="1"/>
            <a:r>
              <a:rPr lang="en-US" dirty="0"/>
              <a:t>Support Vector Machine is a powerful (but very slow) 'black-box' algorithm for classification.</a:t>
            </a:r>
          </a:p>
          <a:p>
            <a:pPr lvl="1"/>
            <a:r>
              <a:rPr lang="en-US" dirty="0"/>
              <a:t>Through the use of kernel functions, it can learn complex non-linear decision boundaries (i.e., when it is not possible to compute the target as a linear combination of input features).</a:t>
            </a:r>
          </a:p>
          <a:p>
            <a:pPr lvl="1"/>
            <a:r>
              <a:rPr lang="en-US" dirty="0"/>
              <a:t>SVM is effective with a large number of features. </a:t>
            </a:r>
          </a:p>
          <a:p>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p:txBody>
      </p:sp>
    </p:spTree>
    <p:extLst>
      <p:ext uri="{BB962C8B-B14F-4D97-AF65-F5344CB8AC3E}">
        <p14:creationId xmlns:p14="http://schemas.microsoft.com/office/powerpoint/2010/main" val="2519522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6785"/>
            <a:ext cx="9143999" cy="834493"/>
          </a:xfrm>
        </p:spPr>
        <p:txBody>
          <a:bodyPr/>
          <a:lstStyle/>
          <a:p>
            <a:r>
              <a:rPr lang="en-US" dirty="0"/>
              <a:t>Support Vector Machine Choices</a:t>
            </a:r>
          </a:p>
        </p:txBody>
      </p:sp>
      <p:sp>
        <p:nvSpPr>
          <p:cNvPr id="3" name="Rectangle 2"/>
          <p:cNvSpPr/>
          <p:nvPr/>
        </p:nvSpPr>
        <p:spPr>
          <a:xfrm>
            <a:off x="220299" y="1055892"/>
            <a:ext cx="4107915" cy="5632312"/>
          </a:xfrm>
          <a:prstGeom prst="rect">
            <a:avLst/>
          </a:prstGeom>
        </p:spPr>
        <p:txBody>
          <a:bodyPr wrap="square">
            <a:spAutoFit/>
          </a:bodyPr>
          <a:lstStyle/>
          <a:p>
            <a:endParaRPr lang="en-US" dirty="0"/>
          </a:p>
          <a:p>
            <a:pPr marL="285750" indent="-285750">
              <a:buFont typeface="Arial"/>
              <a:buChar char="•"/>
            </a:pPr>
            <a:r>
              <a:rPr lang="en-US" dirty="0"/>
              <a:t>Kernel</a:t>
            </a:r>
          </a:p>
          <a:p>
            <a:pPr marL="742950" lvl="1" indent="-285750">
              <a:buFont typeface="Arial"/>
              <a:buChar char="•"/>
            </a:pPr>
            <a:r>
              <a:rPr lang="en-US" dirty="0"/>
              <a:t>linear kernel</a:t>
            </a:r>
          </a:p>
          <a:p>
            <a:pPr marL="742950" lvl="1" indent="-285750">
              <a:buFont typeface="Arial"/>
              <a:buChar char="•"/>
            </a:pPr>
            <a:r>
              <a:rPr lang="en-US" dirty="0"/>
              <a:t>RBF kernel</a:t>
            </a:r>
          </a:p>
          <a:p>
            <a:pPr marL="742950" lvl="1" indent="-285750">
              <a:buFont typeface="Arial"/>
              <a:buChar char="•"/>
            </a:pPr>
            <a:r>
              <a:rPr lang="en-US" dirty="0"/>
              <a:t>Polynomial kernel</a:t>
            </a:r>
          </a:p>
          <a:p>
            <a:pPr marL="742950" lvl="1" indent="-285750">
              <a:buFont typeface="Arial"/>
              <a:buChar char="•"/>
            </a:pPr>
            <a:r>
              <a:rPr lang="en-US" dirty="0"/>
              <a:t>Sigmoid kernel</a:t>
            </a:r>
          </a:p>
          <a:p>
            <a:endParaRPr lang="en-US" dirty="0"/>
          </a:p>
          <a:p>
            <a:pPr marL="285750" indent="-285750">
              <a:buFont typeface="Arial"/>
              <a:buChar char="•"/>
            </a:pPr>
            <a:r>
              <a:rPr lang="en-US" dirty="0"/>
              <a:t>C: (1)</a:t>
            </a:r>
          </a:p>
          <a:p>
            <a:pPr marL="285750" indent="-285750">
              <a:buFont typeface="Arial"/>
              <a:buChar char="•"/>
            </a:pPr>
            <a:endParaRPr lang="en-US" dirty="0"/>
          </a:p>
          <a:p>
            <a:pPr marL="285750" indent="-285750">
              <a:buFont typeface="Arial"/>
              <a:buChar char="•"/>
            </a:pPr>
            <a:r>
              <a:rPr lang="en-US" dirty="0">
                <a:solidFill>
                  <a:srgbClr val="000000"/>
                </a:solidFill>
              </a:rPr>
              <a:t>Gamma (RBF, Polynomial &amp; Sigmoid  Kernel)</a:t>
            </a:r>
          </a:p>
          <a:p>
            <a:pPr lvl="1"/>
            <a:r>
              <a:rPr lang="en-US" dirty="0"/>
              <a:t>1/</a:t>
            </a:r>
            <a:r>
              <a:rPr lang="en-US" dirty="0" err="1"/>
              <a:t>nb_features</a:t>
            </a:r>
            <a:r>
              <a:rPr lang="en-US" dirty="0"/>
              <a:t> </a:t>
            </a:r>
          </a:p>
          <a:p>
            <a:pPr lvl="1"/>
            <a:r>
              <a:rPr lang="en-US" dirty="0"/>
              <a:t>1/(</a:t>
            </a:r>
            <a:r>
              <a:rPr lang="en-US" dirty="0" err="1"/>
              <a:t>nb_features</a:t>
            </a:r>
            <a:r>
              <a:rPr lang="en-US" dirty="0"/>
              <a:t> * variance</a:t>
            </a:r>
          </a:p>
          <a:p>
            <a:pPr lvl="1"/>
            <a:r>
              <a:rPr lang="en-US" dirty="0"/>
              <a:t>custom gamma values</a:t>
            </a:r>
          </a:p>
          <a:p>
            <a:pPr lvl="1"/>
            <a:endParaRPr lang="en-US" dirty="0"/>
          </a:p>
          <a:p>
            <a:pPr marL="285750" indent="-285750">
              <a:buFont typeface="Arial"/>
              <a:buChar char="•"/>
            </a:pPr>
            <a:r>
              <a:rPr lang="en-US" dirty="0">
                <a:solidFill>
                  <a:srgbClr val="000000"/>
                </a:solidFill>
              </a:rPr>
              <a:t>Coef0</a:t>
            </a:r>
          </a:p>
          <a:p>
            <a:pPr marL="285750" indent="-285750">
              <a:buFont typeface="Arial"/>
              <a:buChar char="•"/>
            </a:pPr>
            <a:endParaRPr lang="en-US" dirty="0">
              <a:solidFill>
                <a:srgbClr val="000000"/>
              </a:solidFill>
            </a:endParaRPr>
          </a:p>
          <a:p>
            <a:pPr marL="285750" indent="-285750">
              <a:buFont typeface="Arial"/>
              <a:buChar char="•"/>
            </a:pPr>
            <a:r>
              <a:rPr lang="en-US" dirty="0">
                <a:solidFill>
                  <a:srgbClr val="000000"/>
                </a:solidFill>
              </a:rPr>
              <a:t>Tolerance: (0.001)</a:t>
            </a:r>
          </a:p>
          <a:p>
            <a:pPr marL="285750" indent="-285750">
              <a:buFont typeface="Arial"/>
              <a:buChar char="•"/>
            </a:pPr>
            <a:r>
              <a:rPr lang="en-US" dirty="0">
                <a:solidFill>
                  <a:srgbClr val="000000"/>
                </a:solidFill>
              </a:rPr>
              <a:t>Maximum Number of Interactions: (-1)</a:t>
            </a:r>
            <a:endParaRPr lang="en-US" dirty="0"/>
          </a:p>
        </p:txBody>
      </p:sp>
      <p:sp>
        <p:nvSpPr>
          <p:cNvPr id="4" name="Rectangle 3"/>
          <p:cNvSpPr/>
          <p:nvPr/>
        </p:nvSpPr>
        <p:spPr>
          <a:xfrm>
            <a:off x="4328214" y="1055892"/>
            <a:ext cx="4815788" cy="6740305"/>
          </a:xfrm>
          <a:prstGeom prst="rect">
            <a:avLst/>
          </a:prstGeom>
        </p:spPr>
        <p:txBody>
          <a:bodyPr wrap="square">
            <a:spAutoFit/>
          </a:bodyPr>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Penalty parameter C of the error term.</a:t>
            </a:r>
          </a:p>
          <a:p>
            <a:r>
              <a:rPr lang="en-US" sz="1200" dirty="0"/>
              <a:t>A low value of C will generate a smoother decision boundary (higher bias) while a high value aims at correctly classifying all training examples, at the risk of </a:t>
            </a:r>
            <a:r>
              <a:rPr lang="en-US" sz="1200" dirty="0" err="1"/>
              <a:t>overfitting</a:t>
            </a:r>
            <a:r>
              <a:rPr lang="en-US" sz="1200" dirty="0"/>
              <a:t> (high variance).</a:t>
            </a:r>
          </a:p>
          <a:p>
            <a:r>
              <a:rPr lang="en-US" sz="1200" dirty="0"/>
              <a:t>(C corresponds to the inverse of a regularization parameter).</a:t>
            </a:r>
          </a:p>
          <a:p>
            <a:endParaRPr lang="en-US" sz="1200" dirty="0"/>
          </a:p>
          <a:p>
            <a:r>
              <a:rPr lang="en-US" sz="1200" dirty="0"/>
              <a:t>Kernel coefficient for RBF, polynomial and sigmoid kernels.</a:t>
            </a:r>
          </a:p>
          <a:p>
            <a:r>
              <a:rPr lang="en-US" sz="1200" dirty="0"/>
              <a:t>Gamma defines the 'influence' of each training example in the features space.</a:t>
            </a:r>
          </a:p>
          <a:p>
            <a:r>
              <a:rPr lang="en-US" sz="1200" dirty="0"/>
              <a:t>A low value of gamma means that each example has 'far-reaching influence', while a high value means that each example only has close-range influence.</a:t>
            </a:r>
          </a:p>
          <a:p>
            <a:endParaRPr lang="en-US" sz="1200" dirty="0"/>
          </a:p>
          <a:p>
            <a:endParaRPr lang="en-US" sz="1200" dirty="0"/>
          </a:p>
          <a:p>
            <a:r>
              <a:rPr lang="en-US" sz="1200" dirty="0"/>
              <a:t>Coef0 is </a:t>
            </a:r>
            <a:r>
              <a:rPr lang="en-US" sz="1200" dirty="0" err="1"/>
              <a:t>ann</a:t>
            </a:r>
            <a:r>
              <a:rPr lang="en-US" sz="1200" dirty="0"/>
              <a:t> independent term for Polynomial </a:t>
            </a:r>
            <a:r>
              <a:rPr lang="en-US" sz="1200" dirty="0" err="1"/>
              <a:t>nad</a:t>
            </a:r>
            <a:r>
              <a:rPr lang="en-US" sz="1200" dirty="0"/>
              <a:t> Sigmoid Kernel functions</a:t>
            </a:r>
          </a:p>
          <a:p>
            <a:endParaRPr lang="en-US" sz="1200" dirty="0"/>
          </a:p>
          <a:p>
            <a:endParaRPr lang="en-US" sz="1200" dirty="0"/>
          </a:p>
          <a:p>
            <a:r>
              <a:rPr lang="en-US" sz="1200" dirty="0"/>
              <a:t>Tolerance for stopping </a:t>
            </a:r>
            <a:r>
              <a:rPr lang="en-US" sz="1200" dirty="0" err="1"/>
              <a:t>criterium</a:t>
            </a:r>
            <a:r>
              <a:rPr lang="en-US" sz="1200" dirty="0"/>
              <a:t>, i.e. variation on loss below the algorithm stops training. Should be a positive number</a:t>
            </a:r>
          </a:p>
          <a:p>
            <a:endParaRPr lang="en-US" sz="1200" dirty="0"/>
          </a:p>
          <a:p>
            <a:r>
              <a:rPr lang="en-US" sz="1200" dirty="0"/>
              <a:t>1 is Unlimited</a:t>
            </a:r>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74224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342907" y="87230"/>
            <a:ext cx="8466050" cy="2347212"/>
          </a:xfrm>
        </p:spPr>
        <p:txBody>
          <a:bodyPr>
            <a:normAutofit fontScale="90000"/>
          </a:bodyPr>
          <a:lstStyle/>
          <a:p>
            <a:br>
              <a:rPr lang="en-US" dirty="0">
                <a:solidFill>
                  <a:srgbClr val="57903F"/>
                </a:solidFill>
                <a:latin typeface="Calibri" panose="020F0502020204030204" pitchFamily="34" charset="0"/>
                <a:cs typeface="Calibri" panose="020F0502020204030204" pitchFamily="34" charset="0"/>
              </a:rPr>
            </a:br>
            <a:r>
              <a:rPr lang="en-US" dirty="0">
                <a:solidFill>
                  <a:srgbClr val="57903F"/>
                </a:solidFill>
                <a:latin typeface="Calibri" panose="020F0502020204030204" pitchFamily="34" charset="0"/>
                <a:cs typeface="Calibri" panose="020F0502020204030204" pitchFamily="34" charset="0"/>
              </a:rPr>
              <a:t>TABLEAU # 3</a:t>
            </a:r>
            <a:br>
              <a:rPr lang="en-US" dirty="0">
                <a:solidFill>
                  <a:srgbClr val="57903F"/>
                </a:solidFill>
                <a:latin typeface="Calibri" panose="020F0502020204030204" pitchFamily="34" charset="0"/>
                <a:cs typeface="Calibri" panose="020F0502020204030204" pitchFamily="34" charset="0"/>
              </a:rPr>
            </a:br>
            <a:r>
              <a:rPr lang="en-US" sz="4000" dirty="0">
                <a:solidFill>
                  <a:srgbClr val="2C7C9F"/>
                </a:solidFill>
                <a:latin typeface="Calibri" panose="020F0502020204030204" pitchFamily="34" charset="0"/>
                <a:cs typeface="Calibri" panose="020F0502020204030204" pitchFamily="34" charset="0"/>
              </a:rPr>
              <a:t>Use Tableau to visualize the main drivers of </a:t>
            </a:r>
            <a:r>
              <a:rPr lang="en-US" sz="4000" dirty="0"/>
              <a:t>Diabetes</a:t>
            </a:r>
            <a:r>
              <a:rPr lang="en-US" sz="4000" dirty="0">
                <a:solidFill>
                  <a:srgbClr val="2C7C9F"/>
                </a:solidFill>
                <a:latin typeface="Calibri" panose="020F0502020204030204" pitchFamily="34" charset="0"/>
                <a:cs typeface="Calibri" panose="020F0502020204030204" pitchFamily="34" charset="0"/>
              </a:rPr>
              <a:t>                 </a:t>
            </a:r>
          </a:p>
        </p:txBody>
      </p:sp>
      <p:sp>
        <p:nvSpPr>
          <p:cNvPr id="6" name="Content Placeholder 3"/>
          <p:cNvSpPr txBox="1">
            <a:spLocks/>
          </p:cNvSpPr>
          <p:nvPr/>
        </p:nvSpPr>
        <p:spPr>
          <a:xfrm>
            <a:off x="620320" y="2581495"/>
            <a:ext cx="8188637" cy="449459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lnSpc>
                <a:spcPct val="90000"/>
              </a:lnSpc>
            </a:pPr>
            <a:r>
              <a:rPr lang="en-US" sz="2000" dirty="0"/>
              <a:t>What is the Profile of the patients with Diabetes?</a:t>
            </a:r>
          </a:p>
          <a:p>
            <a:pPr lvl="1">
              <a:lnSpc>
                <a:spcPct val="90000"/>
              </a:lnSpc>
            </a:pPr>
            <a:r>
              <a:rPr lang="en-US" sz="2000" dirty="0"/>
              <a:t>Who are they?</a:t>
            </a:r>
          </a:p>
        </p:txBody>
      </p:sp>
    </p:spTree>
    <p:extLst>
      <p:ext uri="{BB962C8B-B14F-4D97-AF65-F5344CB8AC3E}">
        <p14:creationId xmlns:p14="http://schemas.microsoft.com/office/powerpoint/2010/main" val="2613778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356"/>
            <a:ext cx="9143999" cy="834493"/>
          </a:xfrm>
        </p:spPr>
        <p:txBody>
          <a:bodyPr/>
          <a:lstStyle/>
          <a:p>
            <a:r>
              <a:rPr lang="en-US" dirty="0"/>
              <a:t>Stochastic Gradient Descent</a:t>
            </a:r>
          </a:p>
        </p:txBody>
      </p:sp>
      <p:sp>
        <p:nvSpPr>
          <p:cNvPr id="3" name="Rectangle 2"/>
          <p:cNvSpPr/>
          <p:nvPr/>
        </p:nvSpPr>
        <p:spPr>
          <a:xfrm>
            <a:off x="220299" y="740195"/>
            <a:ext cx="8708262" cy="3662541"/>
          </a:xfrm>
          <a:prstGeom prst="rect">
            <a:avLst/>
          </a:prstGeom>
        </p:spPr>
        <p:txBody>
          <a:bodyPr wrap="square">
            <a:spAutoFit/>
          </a:bodyPr>
          <a:lstStyle/>
          <a:p>
            <a:endParaRPr lang="en-US" dirty="0"/>
          </a:p>
          <a:p>
            <a:pPr marL="285750" indent="-285750">
              <a:buFont typeface="Wingdings" charset="2"/>
              <a:buChar char="Ø"/>
            </a:pPr>
            <a:r>
              <a:rPr lang="en-US" dirty="0"/>
              <a:t>Decision Trees or </a:t>
            </a:r>
            <a:r>
              <a:rPr lang="en-US" b="1" dirty="0"/>
              <a:t>Linear Model or Non-Linearity</a:t>
            </a:r>
          </a:p>
          <a:p>
            <a:pPr lvl="1"/>
            <a:r>
              <a:rPr lang="en-US" dirty="0"/>
              <a:t>SGD is a family of algorithms that reuse concepts from Support Vector Machines and Logistic Regression.</a:t>
            </a:r>
          </a:p>
          <a:p>
            <a:pPr lvl="1"/>
            <a:r>
              <a:rPr lang="en-US" dirty="0"/>
              <a:t>SGD uses an optimized method to minimize the cost (or loss) function, making it particularly suitable for large datasets (or datasets with large number of features).</a:t>
            </a:r>
          </a:p>
          <a:p>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p:txBody>
      </p:sp>
    </p:spTree>
    <p:extLst>
      <p:ext uri="{BB962C8B-B14F-4D97-AF65-F5344CB8AC3E}">
        <p14:creationId xmlns:p14="http://schemas.microsoft.com/office/powerpoint/2010/main" val="246852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496"/>
            <a:ext cx="9143999" cy="834493"/>
          </a:xfrm>
        </p:spPr>
        <p:txBody>
          <a:bodyPr/>
          <a:lstStyle/>
          <a:p>
            <a:r>
              <a:rPr lang="en-US" dirty="0"/>
              <a:t>Stochastic Gradient Descent Choices</a:t>
            </a:r>
          </a:p>
        </p:txBody>
      </p:sp>
      <p:sp>
        <p:nvSpPr>
          <p:cNvPr id="3" name="Rectangle 2"/>
          <p:cNvSpPr/>
          <p:nvPr/>
        </p:nvSpPr>
        <p:spPr>
          <a:xfrm>
            <a:off x="220299" y="1055892"/>
            <a:ext cx="4107915" cy="111723118"/>
          </a:xfrm>
          <a:prstGeom prst="rect">
            <a:avLst/>
          </a:prstGeom>
        </p:spPr>
        <p:txBody>
          <a:bodyPr wrap="square">
            <a:spAutoFit/>
          </a:bodyPr>
          <a:lstStyle/>
          <a:p>
            <a:endParaRPr lang="en-US" dirty="0"/>
          </a:p>
          <a:p>
            <a:pPr marL="285750" indent="-285750">
              <a:buFont typeface="Arial"/>
              <a:buChar char="•"/>
            </a:pPr>
            <a:r>
              <a:rPr lang="en-US" dirty="0"/>
              <a:t>Loss function</a:t>
            </a:r>
          </a:p>
          <a:p>
            <a:pPr lvl="1"/>
            <a:r>
              <a:rPr lang="en-US" dirty="0"/>
              <a:t>(</a:t>
            </a:r>
            <a:r>
              <a:rPr lang="en-US" dirty="0" err="1"/>
              <a:t>Logit</a:t>
            </a:r>
            <a:r>
              <a:rPr lang="en-US" dirty="0"/>
              <a:t> loss, Modified Huber Loss)</a:t>
            </a:r>
          </a:p>
          <a:p>
            <a:endParaRPr lang="en-US" dirty="0"/>
          </a:p>
          <a:p>
            <a:pPr marL="285750" indent="-285750">
              <a:buFont typeface="Arial"/>
              <a:buChar char="•"/>
            </a:pPr>
            <a:r>
              <a:rPr lang="en-US" dirty="0"/>
              <a:t>Max. Iterations (1000)</a:t>
            </a:r>
          </a:p>
          <a:p>
            <a:endParaRPr lang="en-US" dirty="0"/>
          </a:p>
          <a:p>
            <a:pPr marL="285750" indent="-285750">
              <a:buFont typeface="Arial"/>
              <a:buChar char="•"/>
            </a:pPr>
            <a:r>
              <a:rPr lang="en-US" dirty="0"/>
              <a:t> Tolerance</a:t>
            </a:r>
          </a:p>
          <a:p>
            <a:endParaRPr lang="en-US" dirty="0"/>
          </a:p>
          <a:p>
            <a:pPr marL="285750" indent="-285750">
              <a:buFont typeface="Arial"/>
              <a:buChar char="•"/>
            </a:pPr>
            <a:r>
              <a:rPr lang="en-US" dirty="0"/>
              <a:t> Penalty</a:t>
            </a:r>
          </a:p>
          <a:p>
            <a:pPr marL="742950" lvl="1" indent="-285750">
              <a:buFont typeface="Arial"/>
              <a:buChar char="•"/>
            </a:pPr>
            <a:r>
              <a:rPr lang="en-US" dirty="0"/>
              <a:t>L1 regularization </a:t>
            </a:r>
          </a:p>
          <a:p>
            <a:pPr marL="742950" lvl="1" indent="-285750">
              <a:buFont typeface="Arial"/>
              <a:buChar char="•"/>
            </a:pPr>
            <a:r>
              <a:rPr lang="en-US" dirty="0"/>
              <a:t>l2 regularization </a:t>
            </a:r>
          </a:p>
          <a:p>
            <a:pPr marL="742950" lvl="1" indent="-285750">
              <a:buFont typeface="Arial"/>
              <a:buChar char="•"/>
            </a:pPr>
            <a:r>
              <a:rPr lang="en-US" dirty="0" err="1"/>
              <a:t>ElasticNet</a:t>
            </a:r>
            <a:r>
              <a:rPr lang="en-US" dirty="0"/>
              <a:t> regularization</a:t>
            </a:r>
          </a:p>
          <a:p>
            <a:endParaRPr lang="en-US" dirty="0"/>
          </a:p>
          <a:p>
            <a:pPr marL="285750" indent="-285750">
              <a:buFont typeface="Arial"/>
              <a:buChar char="•"/>
            </a:pPr>
            <a:r>
              <a:rPr lang="en-US" dirty="0"/>
              <a:t>Alpha: (0.001, 0.0001, 0.00001)</a:t>
            </a:r>
          </a:p>
          <a:p>
            <a:r>
              <a:rPr lang="en-US" dirty="0"/>
              <a:t> </a:t>
            </a:r>
          </a:p>
          <a:p>
            <a:pPr marL="285750" indent="-285750">
              <a:buFont typeface="Arial"/>
              <a:buChar char="•"/>
            </a:pPr>
            <a:r>
              <a:rPr lang="en-US" dirty="0"/>
              <a:t>Parallelism</a:t>
            </a:r>
          </a:p>
          <a:p>
            <a:endParaRPr lang="en-US" dirty="0"/>
          </a:p>
          <a:p>
            <a:r>
              <a:rPr lang="en-US" dirty="0"/>
              <a:t> </a:t>
            </a:r>
          </a:p>
          <a:p>
            <a:endParaRPr lang="en-US" dirty="0"/>
          </a:p>
          <a:p>
            <a:endParaRPr lang="en-US" dirty="0"/>
          </a:p>
          <a:p>
            <a:r>
              <a:rPr lang="en-US" dirty="0"/>
              <a:t> </a:t>
            </a:r>
          </a:p>
          <a:p>
            <a:endParaRPr lang="en-US" dirty="0"/>
          </a:p>
          <a:p>
            <a:r>
              <a:rPr lang="en-US" dirty="0"/>
              <a:t>K Nearest Neighbors</a:t>
            </a:r>
          </a:p>
          <a:p>
            <a:endParaRPr lang="en-US" dirty="0"/>
          </a:p>
          <a:p>
            <a:r>
              <a:rPr lang="en-US" dirty="0"/>
              <a:t> </a:t>
            </a:r>
          </a:p>
          <a:p>
            <a:endParaRPr lang="en-US" dirty="0"/>
          </a:p>
          <a:p>
            <a:r>
              <a:rPr lang="en-US" dirty="0"/>
              <a:t>K Nearest Neighbors makes predictions for a sample by finding the k nearest samples and assigning the most represented class among them.</a:t>
            </a:r>
          </a:p>
          <a:p>
            <a:endParaRPr lang="en-US" dirty="0"/>
          </a:p>
          <a:p>
            <a:r>
              <a:rPr lang="en-US" dirty="0"/>
              <a:t>Warning: this algorithm requires storing the entire training data into the model. This will lead to a very large model if the data is larger than a few hundred lines. Predictions will also be slow.</a:t>
            </a:r>
          </a:p>
          <a:p>
            <a:endParaRPr lang="en-US" dirty="0"/>
          </a:p>
          <a:p>
            <a:r>
              <a:rPr lang="en-US" dirty="0"/>
              <a:t>Show less…</a:t>
            </a:r>
          </a:p>
          <a:p>
            <a:endParaRPr lang="en-US" dirty="0"/>
          </a:p>
          <a:p>
            <a:r>
              <a:rPr lang="en-US" dirty="0"/>
              <a:t>K</a:t>
            </a:r>
          </a:p>
          <a:p>
            <a:endParaRPr lang="en-US" dirty="0"/>
          </a:p>
          <a:p>
            <a:r>
              <a:rPr lang="en-US" dirty="0"/>
              <a:t>5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The number of neighbors to examine for each sample.</a:t>
            </a:r>
          </a:p>
          <a:p>
            <a:endParaRPr lang="en-US" dirty="0"/>
          </a:p>
          <a:p>
            <a:r>
              <a:rPr lang="en-US" dirty="0"/>
              <a:t>Distance weighting</a:t>
            </a:r>
          </a:p>
          <a:p>
            <a:endParaRPr lang="en-US" dirty="0"/>
          </a:p>
          <a:p>
            <a:r>
              <a:rPr lang="en-US" dirty="0"/>
              <a:t> Use distance weighting </a:t>
            </a:r>
          </a:p>
          <a:p>
            <a:endParaRPr lang="en-US" dirty="0"/>
          </a:p>
          <a:p>
            <a:r>
              <a:rPr lang="en-US" dirty="0"/>
              <a:t>If enabled, voting across neighbors will be weighed by the inverse distance from the sample to the neighbor.</a:t>
            </a:r>
          </a:p>
          <a:p>
            <a:endParaRPr lang="en-US" dirty="0"/>
          </a:p>
          <a:p>
            <a:r>
              <a:rPr lang="en-US" dirty="0"/>
              <a:t>Neighbor finding algorithm</a:t>
            </a:r>
          </a:p>
          <a:p>
            <a:endParaRPr lang="en-US" dirty="0"/>
          </a:p>
          <a:p>
            <a:r>
              <a:rPr lang="en-US" dirty="0"/>
              <a:t>                                                                                </a:t>
            </a:r>
          </a:p>
          <a:p>
            <a:endParaRPr lang="en-US" dirty="0"/>
          </a:p>
          <a:p>
            <a:r>
              <a:rPr lang="en-US" dirty="0"/>
              <a:t>Automatic </a:t>
            </a:r>
          </a:p>
          <a:p>
            <a:endParaRPr lang="en-US" dirty="0"/>
          </a:p>
          <a:p>
            <a:r>
              <a:rPr lang="en-US" dirty="0"/>
              <a:t> </a:t>
            </a:r>
          </a:p>
          <a:p>
            <a:endParaRPr lang="en-US" dirty="0"/>
          </a:p>
          <a:p>
            <a:r>
              <a:rPr lang="en-US" dirty="0"/>
              <a:t>The method used to find the nearest neighbors to each point. Has no impact on predictive performance, but will have a high impact on training and prediction speed.</a:t>
            </a:r>
          </a:p>
          <a:p>
            <a:endParaRPr lang="en-US" dirty="0"/>
          </a:p>
          <a:p>
            <a:r>
              <a:rPr lang="en-US" dirty="0"/>
              <a:t>p</a:t>
            </a:r>
          </a:p>
          <a:p>
            <a:endParaRPr lang="en-US" dirty="0"/>
          </a:p>
          <a:p>
            <a:r>
              <a:rPr lang="en-US" dirty="0"/>
              <a:t> </a:t>
            </a:r>
          </a:p>
          <a:p>
            <a:endParaRPr lang="en-US" dirty="0"/>
          </a:p>
          <a:p>
            <a:r>
              <a:rPr lang="en-US" dirty="0"/>
              <a:t>The exponent of the </a:t>
            </a:r>
            <a:r>
              <a:rPr lang="en-US" dirty="0" err="1"/>
              <a:t>Minkowski</a:t>
            </a:r>
            <a:r>
              <a:rPr lang="en-US" dirty="0"/>
              <a:t> metric used to search neighbors. For p = 2, this gives Euclidian distance, for p = 1, Manhattan distance. Greater values lead to the </a:t>
            </a:r>
            <a:r>
              <a:rPr lang="en-US" dirty="0" err="1"/>
              <a:t>Lp</a:t>
            </a:r>
            <a:r>
              <a:rPr lang="en-US" dirty="0"/>
              <a:t> distances.</a:t>
            </a:r>
          </a:p>
          <a:p>
            <a:endParaRPr lang="en-US" dirty="0"/>
          </a:p>
          <a:p>
            <a:r>
              <a:rPr lang="en-US" dirty="0"/>
              <a:t> </a:t>
            </a:r>
          </a:p>
          <a:p>
            <a:endParaRPr lang="en-US" dirty="0"/>
          </a:p>
          <a:p>
            <a:r>
              <a:rPr lang="en-US" dirty="0"/>
              <a:t> </a:t>
            </a:r>
          </a:p>
          <a:p>
            <a:endParaRPr lang="en-US" dirty="0"/>
          </a:p>
          <a:p>
            <a:r>
              <a:rPr lang="en-US" dirty="0"/>
              <a:t>Extra Random Trees</a:t>
            </a:r>
          </a:p>
          <a:p>
            <a:endParaRPr lang="en-US" dirty="0"/>
          </a:p>
          <a:p>
            <a:r>
              <a:rPr lang="en-US" dirty="0"/>
              <a:t> </a:t>
            </a:r>
          </a:p>
          <a:p>
            <a:endParaRPr lang="en-US" dirty="0"/>
          </a:p>
          <a:p>
            <a:r>
              <a:rPr lang="en-US" dirty="0"/>
              <a:t>Extra trees, just like Random Forests, are an ensemble model. In addition to sampling features at each stage of splitting the tree, it also samples random threshold at which to make the splits. The additional randomness may improve the ability of the model to generalize (compared to a random forest) and may yield better results.</a:t>
            </a:r>
          </a:p>
          <a:p>
            <a:endParaRPr lang="en-US" dirty="0"/>
          </a:p>
          <a:p>
            <a:r>
              <a:rPr lang="en-US" dirty="0"/>
              <a:t>Show less…</a:t>
            </a:r>
          </a:p>
          <a:p>
            <a:endParaRPr lang="en-US" dirty="0"/>
          </a:p>
          <a:p>
            <a:r>
              <a:rPr lang="en-US" dirty="0"/>
              <a:t>Number of trees</a:t>
            </a:r>
          </a:p>
          <a:p>
            <a:endParaRPr lang="en-US" dirty="0"/>
          </a:p>
          <a:p>
            <a:r>
              <a:rPr lang="en-US" dirty="0"/>
              <a:t>30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Number of trees in the forest.</a:t>
            </a:r>
          </a:p>
          <a:p>
            <a:endParaRPr lang="en-US" dirty="0"/>
          </a:p>
          <a:p>
            <a:r>
              <a:rPr lang="en-US" dirty="0"/>
              <a:t>Feature sampling strategy</a:t>
            </a:r>
          </a:p>
          <a:p>
            <a:endParaRPr lang="en-US" dirty="0"/>
          </a:p>
          <a:p>
            <a:r>
              <a:rPr lang="en-US" dirty="0"/>
              <a:t>                                                                                                     </a:t>
            </a:r>
          </a:p>
          <a:p>
            <a:endParaRPr lang="en-US" dirty="0"/>
          </a:p>
          <a:p>
            <a:r>
              <a:rPr lang="en-US" dirty="0"/>
              <a:t>Default </a:t>
            </a:r>
          </a:p>
          <a:p>
            <a:endParaRPr lang="en-US" dirty="0"/>
          </a:p>
          <a:p>
            <a:r>
              <a:rPr lang="en-US" dirty="0"/>
              <a:t> </a:t>
            </a:r>
          </a:p>
          <a:p>
            <a:endParaRPr lang="en-US" dirty="0"/>
          </a:p>
          <a:p>
            <a:r>
              <a:rPr lang="en-US" dirty="0"/>
              <a:t>Adjusts the number of features to sample at each split.</a:t>
            </a:r>
          </a:p>
          <a:p>
            <a:endParaRPr lang="en-US" dirty="0"/>
          </a:p>
          <a:p>
            <a:r>
              <a:rPr lang="en-US" dirty="0"/>
              <a:t>Maximum depth of tree</a:t>
            </a:r>
          </a:p>
          <a:p>
            <a:endParaRPr lang="en-US" dirty="0"/>
          </a:p>
          <a:p>
            <a:r>
              <a:rPr lang="en-US" dirty="0"/>
              <a:t>8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Maximum depth of each tree in the forest. Higher values generally increase the quality of the prediction, but can lead to </a:t>
            </a:r>
            <a:r>
              <a:rPr lang="en-US" dirty="0" err="1"/>
              <a:t>overfitting</a:t>
            </a:r>
            <a:r>
              <a:rPr lang="en-US" dirty="0"/>
              <a:t>. High values also increase the training and prediction time. Use 0 for unlimited depth (</a:t>
            </a:r>
            <a:r>
              <a:rPr lang="en-US" dirty="0" err="1"/>
              <a:t>ie</a:t>
            </a:r>
            <a:r>
              <a:rPr lang="en-US" dirty="0"/>
              <a:t>, keep splitting the tree until each node contains a single target value)</a:t>
            </a:r>
          </a:p>
          <a:p>
            <a:endParaRPr lang="en-US" dirty="0"/>
          </a:p>
          <a:p>
            <a:r>
              <a:rPr lang="en-US" dirty="0"/>
              <a:t>Minimum samples per leaf</a:t>
            </a:r>
          </a:p>
          <a:p>
            <a:endParaRPr lang="en-US" dirty="0"/>
          </a:p>
          <a:p>
            <a:r>
              <a:rPr lang="en-US" dirty="0"/>
              <a:t>3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Minimum number of samples required in a single tree node to split this node. Lower values increase the quality of the prediction (by splitting the tree mode), but can lead to </a:t>
            </a:r>
            <a:r>
              <a:rPr lang="en-US" dirty="0" err="1"/>
              <a:t>overfitting</a:t>
            </a:r>
            <a:r>
              <a:rPr lang="en-US" dirty="0"/>
              <a:t> and increased training and prediction time.</a:t>
            </a:r>
          </a:p>
          <a:p>
            <a:endParaRPr lang="en-US" dirty="0"/>
          </a:p>
          <a:p>
            <a:r>
              <a:rPr lang="en-US" dirty="0"/>
              <a:t> </a:t>
            </a:r>
          </a:p>
          <a:p>
            <a:endParaRPr lang="en-US" dirty="0"/>
          </a:p>
          <a:p>
            <a:r>
              <a:rPr lang="en-US" dirty="0"/>
              <a:t>Minimum number of samples required in a single tree node to split this node. Lower values increase the quality of the prediction (by splitting the tree mode), but can lead to </a:t>
            </a:r>
            <a:r>
              <a:rPr lang="en-US" dirty="0" err="1"/>
              <a:t>overfitting</a:t>
            </a:r>
            <a:r>
              <a:rPr lang="en-US" dirty="0"/>
              <a:t> and increased training and prediction time.</a:t>
            </a:r>
          </a:p>
          <a:p>
            <a:endParaRPr lang="en-US" dirty="0"/>
          </a:p>
          <a:p>
            <a:r>
              <a:rPr lang="en-US" dirty="0"/>
              <a:t>Parallelism</a:t>
            </a:r>
          </a:p>
          <a:p>
            <a:endParaRPr lang="en-US" dirty="0"/>
          </a:p>
          <a:p>
            <a:r>
              <a:rPr lang="en-US" dirty="0"/>
              <a:t> </a:t>
            </a:r>
          </a:p>
          <a:p>
            <a:endParaRPr lang="en-US" dirty="0"/>
          </a:p>
          <a:p>
            <a:r>
              <a:rPr lang="en-US" dirty="0"/>
              <a:t>Number of cores used for parallel training. Using more cores leads to faster training but at the expense of more memory consumption, especially for large training datasets.</a:t>
            </a:r>
          </a:p>
          <a:p>
            <a:endParaRPr lang="en-US" dirty="0"/>
          </a:p>
          <a:p>
            <a:r>
              <a:rPr lang="en-US" dirty="0"/>
              <a:t> </a:t>
            </a:r>
          </a:p>
          <a:p>
            <a:endParaRPr lang="en-US" dirty="0"/>
          </a:p>
          <a:p>
            <a:r>
              <a:rPr lang="en-US" dirty="0"/>
              <a:t> </a:t>
            </a:r>
          </a:p>
          <a:p>
            <a:endParaRPr lang="en-US" dirty="0"/>
          </a:p>
          <a:p>
            <a:r>
              <a:rPr lang="en-US" dirty="0"/>
              <a:t>Neural Network</a:t>
            </a:r>
          </a:p>
          <a:p>
            <a:endParaRPr lang="en-US" dirty="0"/>
          </a:p>
          <a:p>
            <a:r>
              <a:rPr lang="en-US" dirty="0"/>
              <a:t> </a:t>
            </a:r>
          </a:p>
          <a:p>
            <a:endParaRPr lang="en-US" dirty="0"/>
          </a:p>
          <a:p>
            <a:r>
              <a:rPr lang="en-US" dirty="0"/>
              <a:t>Neural Networks are a class of parametric models which are inspired by the functioning of the neurons. They consist of several "hidden" layers of neurons, which receive inputs and transmit them to the next layer, mixing the inputs and applying non-</a:t>
            </a:r>
            <a:r>
              <a:rPr lang="en-US" dirty="0" err="1"/>
              <a:t>linearities</a:t>
            </a:r>
            <a:r>
              <a:rPr lang="en-US" dirty="0"/>
              <a:t>, allowing for a complex decision function.</a:t>
            </a:r>
          </a:p>
          <a:p>
            <a:endParaRPr lang="en-US" dirty="0"/>
          </a:p>
          <a:p>
            <a:r>
              <a:rPr lang="en-US" dirty="0"/>
              <a:t>Show less…</a:t>
            </a:r>
          </a:p>
          <a:p>
            <a:endParaRPr lang="en-US" dirty="0"/>
          </a:p>
          <a:p>
            <a:r>
              <a:rPr lang="en-US" dirty="0"/>
              <a:t>Hidden layer sizes</a:t>
            </a:r>
          </a:p>
          <a:p>
            <a:endParaRPr lang="en-US" dirty="0"/>
          </a:p>
          <a:p>
            <a:r>
              <a:rPr lang="en-US" dirty="0"/>
              <a:t>10 </a:t>
            </a:r>
          </a:p>
          <a:p>
            <a:endParaRPr lang="en-US" dirty="0"/>
          </a:p>
          <a:p>
            <a:r>
              <a:rPr lang="en-US" dirty="0"/>
              <a:t> </a:t>
            </a:r>
          </a:p>
          <a:p>
            <a:endParaRPr lang="en-US" dirty="0"/>
          </a:p>
          <a:p>
            <a:endParaRPr lang="en-US" dirty="0"/>
          </a:p>
          <a:p>
            <a:endParaRPr lang="en-US" dirty="0"/>
          </a:p>
          <a:p>
            <a:r>
              <a:rPr lang="en-US" dirty="0"/>
              <a:t> </a:t>
            </a:r>
          </a:p>
          <a:p>
            <a:endParaRPr lang="en-US" dirty="0"/>
          </a:p>
          <a:p>
            <a:r>
              <a:rPr lang="en-US" dirty="0"/>
              <a:t>Number of neurons on each hidden layer. Add one value per layer</a:t>
            </a:r>
          </a:p>
          <a:p>
            <a:endParaRPr lang="en-US" dirty="0"/>
          </a:p>
          <a:p>
            <a:r>
              <a:rPr lang="en-US" dirty="0"/>
              <a:t>Activation</a:t>
            </a:r>
          </a:p>
          <a:p>
            <a:endParaRPr lang="en-US" dirty="0"/>
          </a:p>
          <a:p>
            <a:r>
              <a:rPr lang="en-US" dirty="0"/>
              <a:t>                                                                                </a:t>
            </a:r>
          </a:p>
          <a:p>
            <a:endParaRPr lang="en-US" dirty="0"/>
          </a:p>
          <a:p>
            <a:r>
              <a:rPr lang="en-US" dirty="0" err="1"/>
              <a:t>ReLU</a:t>
            </a:r>
            <a:r>
              <a:rPr lang="en-US" dirty="0"/>
              <a:t> </a:t>
            </a:r>
          </a:p>
          <a:p>
            <a:endParaRPr lang="en-US" dirty="0"/>
          </a:p>
          <a:p>
            <a:r>
              <a:rPr lang="en-US" dirty="0"/>
              <a:t> </a:t>
            </a:r>
          </a:p>
          <a:p>
            <a:endParaRPr lang="en-US" dirty="0"/>
          </a:p>
          <a:p>
            <a:r>
              <a:rPr lang="en-US" dirty="0"/>
              <a:t>The activation function for the neurons in the network.</a:t>
            </a:r>
          </a:p>
          <a:p>
            <a:endParaRPr lang="en-US" dirty="0"/>
          </a:p>
          <a:p>
            <a:r>
              <a:rPr lang="en-US" dirty="0"/>
              <a:t>Alpha</a:t>
            </a:r>
          </a:p>
          <a:p>
            <a:endParaRPr lang="en-US" dirty="0"/>
          </a:p>
          <a:p>
            <a:r>
              <a:rPr lang="en-US" dirty="0"/>
              <a:t> </a:t>
            </a:r>
          </a:p>
          <a:p>
            <a:endParaRPr lang="en-US" dirty="0"/>
          </a:p>
          <a:p>
            <a:r>
              <a:rPr lang="en-US" dirty="0"/>
              <a:t>L2 regularization parameter. Higher values lead to smaller neuron weights and a more generalizable, although less sharp model.</a:t>
            </a:r>
          </a:p>
          <a:p>
            <a:endParaRPr lang="en-US" dirty="0"/>
          </a:p>
          <a:p>
            <a:r>
              <a:rPr lang="en-US" dirty="0"/>
              <a:t>Max iterations</a:t>
            </a:r>
          </a:p>
          <a:p>
            <a:endParaRPr lang="en-US" dirty="0"/>
          </a:p>
          <a:p>
            <a:r>
              <a:rPr lang="en-US" dirty="0"/>
              <a:t> </a:t>
            </a:r>
          </a:p>
          <a:p>
            <a:endParaRPr lang="en-US" dirty="0"/>
          </a:p>
          <a:p>
            <a:r>
              <a:rPr lang="en-US" dirty="0"/>
              <a:t>Maximum iterations for learning. Higher values lead to better convergence, but take more time.</a:t>
            </a:r>
          </a:p>
          <a:p>
            <a:endParaRPr lang="en-US" dirty="0"/>
          </a:p>
          <a:p>
            <a:r>
              <a:rPr lang="en-US" dirty="0"/>
              <a:t>Convergence tolerance</a:t>
            </a:r>
          </a:p>
          <a:p>
            <a:endParaRPr lang="en-US" dirty="0"/>
          </a:p>
          <a:p>
            <a:r>
              <a:rPr lang="en-US" dirty="0"/>
              <a:t> </a:t>
            </a:r>
          </a:p>
          <a:p>
            <a:endParaRPr lang="en-US" dirty="0"/>
          </a:p>
          <a:p>
            <a:r>
              <a:rPr lang="en-US" dirty="0"/>
              <a:t>If the loss does not improve by this ratio over two iterations, training stops.</a:t>
            </a:r>
          </a:p>
          <a:p>
            <a:endParaRPr lang="en-US" dirty="0"/>
          </a:p>
          <a:p>
            <a:r>
              <a:rPr lang="en-US" dirty="0"/>
              <a:t>Early stopping</a:t>
            </a:r>
          </a:p>
          <a:p>
            <a:endParaRPr lang="en-US" dirty="0"/>
          </a:p>
          <a:p>
            <a:r>
              <a:rPr lang="en-US" dirty="0"/>
              <a:t> </a:t>
            </a:r>
          </a:p>
          <a:p>
            <a:endParaRPr lang="en-US" dirty="0"/>
          </a:p>
          <a:p>
            <a:r>
              <a:rPr lang="en-US" dirty="0"/>
              <a:t>Whether the model should use validation and stop early.</a:t>
            </a:r>
          </a:p>
          <a:p>
            <a:endParaRPr lang="en-US" dirty="0"/>
          </a:p>
          <a:p>
            <a:r>
              <a:rPr lang="en-US" dirty="0"/>
              <a:t>Solver</a:t>
            </a:r>
          </a:p>
          <a:p>
            <a:endParaRPr lang="en-US" dirty="0"/>
          </a:p>
          <a:p>
            <a:r>
              <a:rPr lang="en-US" dirty="0"/>
              <a:t>                                                           </a:t>
            </a:r>
          </a:p>
          <a:p>
            <a:endParaRPr lang="en-US" dirty="0"/>
          </a:p>
          <a:p>
            <a:r>
              <a:rPr lang="en-US" dirty="0"/>
              <a:t>ADAM </a:t>
            </a:r>
          </a:p>
          <a:p>
            <a:endParaRPr lang="en-US" dirty="0"/>
          </a:p>
          <a:p>
            <a:r>
              <a:rPr lang="en-US" dirty="0"/>
              <a:t> </a:t>
            </a:r>
          </a:p>
          <a:p>
            <a:endParaRPr lang="en-US" dirty="0"/>
          </a:p>
          <a:p>
            <a:r>
              <a:rPr lang="en-US" dirty="0"/>
              <a:t>The solver to use for optimization. LBFGS is a batch algorithm and is not suited for larger datasets.</a:t>
            </a:r>
          </a:p>
          <a:p>
            <a:endParaRPr lang="en-US" dirty="0"/>
          </a:p>
          <a:p>
            <a:r>
              <a:rPr lang="en-US" dirty="0"/>
              <a:t>Shuffle data</a:t>
            </a:r>
          </a:p>
          <a:p>
            <a:endParaRPr lang="en-US" dirty="0"/>
          </a:p>
          <a:p>
            <a:r>
              <a:rPr lang="en-US" dirty="0"/>
              <a:t> </a:t>
            </a:r>
          </a:p>
          <a:p>
            <a:endParaRPr lang="en-US" dirty="0"/>
          </a:p>
          <a:p>
            <a:r>
              <a:rPr lang="en-US" dirty="0"/>
              <a:t>Whether the data should be shuffled between epochs (recommended, unless the data is already in random order).</a:t>
            </a:r>
          </a:p>
          <a:p>
            <a:endParaRPr lang="en-US" dirty="0"/>
          </a:p>
          <a:p>
            <a:r>
              <a:rPr lang="en-US" dirty="0" err="1"/>
              <a:t>Intial</a:t>
            </a:r>
            <a:r>
              <a:rPr lang="en-US" dirty="0"/>
              <a:t> Learning Rate</a:t>
            </a:r>
          </a:p>
          <a:p>
            <a:endParaRPr lang="en-US" dirty="0"/>
          </a:p>
          <a:p>
            <a:r>
              <a:rPr lang="en-US" dirty="0"/>
              <a:t> </a:t>
            </a:r>
          </a:p>
          <a:p>
            <a:endParaRPr lang="en-US" dirty="0"/>
          </a:p>
          <a:p>
            <a:r>
              <a:rPr lang="en-US" dirty="0"/>
              <a:t>The initial learning rate for gradient descent.</a:t>
            </a:r>
          </a:p>
          <a:p>
            <a:endParaRPr lang="en-US" dirty="0"/>
          </a:p>
          <a:p>
            <a:r>
              <a:rPr lang="en-US" dirty="0"/>
              <a:t>Automatic batching</a:t>
            </a:r>
          </a:p>
          <a:p>
            <a:endParaRPr lang="en-US" dirty="0"/>
          </a:p>
          <a:p>
            <a:r>
              <a:rPr lang="en-US" dirty="0"/>
              <a:t> </a:t>
            </a:r>
          </a:p>
          <a:p>
            <a:endParaRPr lang="en-US" dirty="0"/>
          </a:p>
          <a:p>
            <a:r>
              <a:rPr lang="en-US" dirty="0"/>
              <a:t>Whether batches should be created automatically (will use 200, or the whole dataset if there are less samples). Uncheck to select batch size.</a:t>
            </a:r>
          </a:p>
          <a:p>
            <a:endParaRPr lang="en-US" dirty="0"/>
          </a:p>
          <a:p>
            <a:r>
              <a:rPr lang="en-US" dirty="0"/>
              <a:t>beta_1</a:t>
            </a:r>
          </a:p>
          <a:p>
            <a:endParaRPr lang="en-US" dirty="0"/>
          </a:p>
          <a:p>
            <a:r>
              <a:rPr lang="en-US" dirty="0"/>
              <a:t> </a:t>
            </a:r>
          </a:p>
          <a:p>
            <a:endParaRPr lang="en-US" dirty="0"/>
          </a:p>
          <a:p>
            <a:r>
              <a:rPr lang="en-US" dirty="0"/>
              <a:t>beta_1 parameter for ADAM.</a:t>
            </a:r>
          </a:p>
          <a:p>
            <a:endParaRPr lang="en-US" dirty="0"/>
          </a:p>
          <a:p>
            <a:r>
              <a:rPr lang="en-US" dirty="0"/>
              <a:t>beta_2</a:t>
            </a:r>
          </a:p>
          <a:p>
            <a:endParaRPr lang="en-US" dirty="0"/>
          </a:p>
          <a:p>
            <a:r>
              <a:rPr lang="en-US" dirty="0"/>
              <a:t> </a:t>
            </a:r>
          </a:p>
          <a:p>
            <a:endParaRPr lang="en-US" dirty="0"/>
          </a:p>
          <a:p>
            <a:r>
              <a:rPr lang="en-US" dirty="0"/>
              <a:t>beta_2 parameter for ADAM.</a:t>
            </a:r>
          </a:p>
          <a:p>
            <a:endParaRPr lang="en-US" dirty="0"/>
          </a:p>
          <a:p>
            <a:r>
              <a:rPr lang="en-US" dirty="0"/>
              <a:t>epsilon</a:t>
            </a:r>
          </a:p>
          <a:p>
            <a:endParaRPr lang="en-US" dirty="0"/>
          </a:p>
          <a:p>
            <a:r>
              <a:rPr lang="en-US" dirty="0"/>
              <a:t> </a:t>
            </a:r>
          </a:p>
          <a:p>
            <a:endParaRPr lang="en-US" dirty="0"/>
          </a:p>
          <a:p>
            <a:r>
              <a:rPr lang="en-US" dirty="0"/>
              <a:t>epsilon parameter for ADAM.</a:t>
            </a:r>
          </a:p>
          <a:p>
            <a:endParaRPr lang="en-US" dirty="0"/>
          </a:p>
          <a:p>
            <a:r>
              <a:rPr lang="en-US" dirty="0"/>
              <a:t> </a:t>
            </a:r>
          </a:p>
          <a:p>
            <a:endParaRPr lang="en-US" dirty="0"/>
          </a:p>
          <a:p>
            <a:r>
              <a:rPr lang="en-US" dirty="0"/>
              <a:t>Lasso Path</a:t>
            </a:r>
          </a:p>
          <a:p>
            <a:endParaRPr lang="en-US" dirty="0"/>
          </a:p>
          <a:p>
            <a:r>
              <a:rPr lang="en-US" dirty="0"/>
              <a:t> </a:t>
            </a:r>
          </a:p>
          <a:p>
            <a:endParaRPr lang="en-US" dirty="0"/>
          </a:p>
          <a:p>
            <a:r>
              <a:rPr lang="en-US" dirty="0"/>
              <a:t>Lasso Path is a method which uses a linear model with a L1 regularization and computes the LASSO path (</a:t>
            </a:r>
            <a:r>
              <a:rPr lang="en-US" dirty="0" err="1"/>
              <a:t>ie</a:t>
            </a:r>
            <a:r>
              <a:rPr lang="en-US" dirty="0"/>
              <a:t>. for all values of the regularization parameter).</a:t>
            </a:r>
          </a:p>
          <a:p>
            <a:endParaRPr lang="en-US" dirty="0"/>
          </a:p>
          <a:p>
            <a:r>
              <a:rPr lang="en-US" dirty="0"/>
              <a:t>This computation allows to select a given number of non-zero coefficients, </a:t>
            </a:r>
            <a:r>
              <a:rPr lang="en-US" dirty="0" err="1"/>
              <a:t>ie</a:t>
            </a:r>
            <a:r>
              <a:rPr lang="en-US" dirty="0"/>
              <a:t>. to select a given number of features. After training, you will be able to visualize the LASSO path and select a new number of features.</a:t>
            </a:r>
          </a:p>
          <a:p>
            <a:endParaRPr lang="en-US" dirty="0"/>
          </a:p>
          <a:p>
            <a:r>
              <a:rPr lang="en-US" dirty="0"/>
              <a:t>This is performed using LARS regression. It requires a number of passes on the data equal to the number of features. If this number is large, computation may be slow.</a:t>
            </a:r>
          </a:p>
          <a:p>
            <a:endParaRPr lang="en-US" dirty="0"/>
          </a:p>
          <a:p>
            <a:r>
              <a:rPr lang="en-US" dirty="0"/>
              <a:t>Show less…</a:t>
            </a:r>
          </a:p>
          <a:p>
            <a:endParaRPr lang="en-US" dirty="0"/>
          </a:p>
          <a:p>
            <a:r>
              <a:rPr lang="en-US" dirty="0"/>
              <a:t>Maximum features</a:t>
            </a:r>
          </a:p>
          <a:p>
            <a:endParaRPr lang="en-US" dirty="0"/>
          </a:p>
          <a:p>
            <a:r>
              <a:rPr lang="en-US" dirty="0"/>
              <a:t> </a:t>
            </a:r>
          </a:p>
          <a:p>
            <a:endParaRPr lang="en-US" dirty="0"/>
          </a:p>
          <a:p>
            <a:r>
              <a:rPr lang="en-US" dirty="0"/>
              <a:t>The number of kept features. Input 0 to have all features enabled (no regularization). Has no impact on training time.</a:t>
            </a:r>
          </a:p>
          <a:p>
            <a:endParaRPr lang="en-US" dirty="0"/>
          </a:p>
          <a:p>
            <a:r>
              <a:rPr lang="en-US" dirty="0"/>
              <a:t>Number of tests</a:t>
            </a:r>
          </a:p>
          <a:p>
            <a:endParaRPr lang="en-US" dirty="0"/>
          </a:p>
          <a:p>
            <a:r>
              <a:rPr lang="en-US" dirty="0"/>
              <a:t> </a:t>
            </a:r>
          </a:p>
          <a:p>
            <a:endParaRPr lang="en-US" dirty="0"/>
          </a:p>
          <a:p>
            <a:r>
              <a:rPr lang="en-US" dirty="0"/>
              <a:t>The number of values of the regularization parameter to test. The path will be extrapolated from the resulting coefficients. Increases training time linearly.</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a:p>
            <a:r>
              <a:rPr lang="en-US" dirty="0"/>
              <a:t> </a:t>
            </a:r>
          </a:p>
          <a:p>
            <a:endParaRPr lang="en-US" dirty="0"/>
          </a:p>
        </p:txBody>
      </p:sp>
      <p:sp>
        <p:nvSpPr>
          <p:cNvPr id="4" name="Rectangle 3"/>
          <p:cNvSpPr/>
          <p:nvPr/>
        </p:nvSpPr>
        <p:spPr>
          <a:xfrm>
            <a:off x="4328214" y="1055892"/>
            <a:ext cx="4815788" cy="7478969"/>
          </a:xfrm>
          <a:prstGeom prst="rect">
            <a:avLst/>
          </a:prstGeom>
        </p:spPr>
        <p:txBody>
          <a:bodyPr wrap="square">
            <a:spAutoFit/>
          </a:bodyPr>
          <a:lstStyle/>
          <a:p>
            <a:endParaRPr lang="en-US" sz="1200" dirty="0"/>
          </a:p>
          <a:p>
            <a:endParaRPr lang="en-US" sz="1200" dirty="0"/>
          </a:p>
          <a:p>
            <a:r>
              <a:rPr lang="en-US" sz="1200" dirty="0"/>
              <a:t>Selecting '</a:t>
            </a:r>
            <a:r>
              <a:rPr lang="en-US" sz="1200" dirty="0" err="1"/>
              <a:t>logit</a:t>
            </a:r>
            <a:r>
              <a:rPr lang="en-US" sz="1200" dirty="0"/>
              <a:t>' loss will make the SGD behave like a Logistic Regression.</a:t>
            </a:r>
          </a:p>
          <a:p>
            <a:r>
              <a:rPr lang="en-US" sz="1200" dirty="0"/>
              <a:t>Enabling 'modified </a:t>
            </a:r>
            <a:r>
              <a:rPr lang="en-US" sz="1200" dirty="0" err="1"/>
              <a:t>huber</a:t>
            </a:r>
            <a:r>
              <a:rPr lang="en-US" sz="1200" dirty="0"/>
              <a:t>' loss will make the SGD behave quite like a Support Vector Machine</a:t>
            </a:r>
          </a:p>
          <a:p>
            <a:endParaRPr lang="en-US" sz="1200" dirty="0"/>
          </a:p>
          <a:p>
            <a:endParaRPr lang="en-US" sz="1200" dirty="0"/>
          </a:p>
          <a:p>
            <a:r>
              <a:rPr lang="en-US" sz="1200" dirty="0"/>
              <a:t>Maximum number of iterations on the train data</a:t>
            </a:r>
          </a:p>
          <a:p>
            <a:endParaRPr lang="en-US" sz="1200" dirty="0"/>
          </a:p>
          <a:p>
            <a:r>
              <a:rPr lang="en-US" sz="1200" dirty="0"/>
              <a:t>Tolerance for stopping criterion, i.e. variation on loss below which the algorithm stops training. Should be a positive number.</a:t>
            </a:r>
          </a:p>
          <a:p>
            <a:endParaRPr lang="en-US" sz="1200" dirty="0"/>
          </a:p>
          <a:p>
            <a:r>
              <a:rPr lang="en-US" sz="1200" dirty="0"/>
              <a:t>L1 and L2 regularizations are similar to the ones for Logistic Regression.</a:t>
            </a:r>
          </a:p>
          <a:p>
            <a:r>
              <a:rPr lang="en-US" sz="1200" dirty="0" err="1"/>
              <a:t>ElasticNet</a:t>
            </a:r>
            <a:r>
              <a:rPr lang="en-US" sz="1200" dirty="0"/>
              <a:t> regularization combines both a L1 and L2 regularization.</a:t>
            </a:r>
          </a:p>
          <a:p>
            <a:endParaRPr lang="en-US" sz="1200" dirty="0"/>
          </a:p>
          <a:p>
            <a:r>
              <a:rPr lang="en-US" sz="1200" dirty="0"/>
              <a:t>Regularization parameter.</a:t>
            </a:r>
          </a:p>
          <a:p>
            <a:r>
              <a:rPr lang="en-US" sz="1200" dirty="0"/>
              <a:t>A high value of alpha (</a:t>
            </a:r>
            <a:r>
              <a:rPr lang="en-US" sz="1200" dirty="0" err="1"/>
              <a:t>ie</a:t>
            </a:r>
            <a:r>
              <a:rPr lang="en-US" sz="1200" dirty="0"/>
              <a:t>, more regularization) will generate a smoother decision boundary (higher bias) while a lower value (less regularization) aims at correctly classifying all training examples, at the risk of </a:t>
            </a:r>
            <a:r>
              <a:rPr lang="en-US" sz="1200" dirty="0" err="1"/>
              <a:t>overfitting</a:t>
            </a:r>
            <a:r>
              <a:rPr lang="en-US" sz="1200" dirty="0"/>
              <a:t> (high variance)</a:t>
            </a:r>
          </a:p>
          <a:p>
            <a:endParaRPr lang="en-US" sz="1200" dirty="0"/>
          </a:p>
          <a:p>
            <a:r>
              <a:rPr lang="en-US" sz="1200" dirty="0"/>
              <a:t>Number of cores used for parallel training. Using more cores leads to faster training but at the expense of more memory consumption, especially for large training datasets. (-1 means 'all cores')</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33823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6824"/>
            <a:ext cx="9143999" cy="834493"/>
          </a:xfrm>
        </p:spPr>
        <p:txBody>
          <a:bodyPr/>
          <a:lstStyle/>
          <a:p>
            <a:r>
              <a:rPr lang="en-US" dirty="0"/>
              <a:t>Neural Networks</a:t>
            </a:r>
          </a:p>
        </p:txBody>
      </p:sp>
      <p:sp>
        <p:nvSpPr>
          <p:cNvPr id="3" name="Rectangle 2"/>
          <p:cNvSpPr/>
          <p:nvPr/>
        </p:nvSpPr>
        <p:spPr>
          <a:xfrm>
            <a:off x="220299" y="740195"/>
            <a:ext cx="8708262" cy="3662541"/>
          </a:xfrm>
          <a:prstGeom prst="rect">
            <a:avLst/>
          </a:prstGeom>
        </p:spPr>
        <p:txBody>
          <a:bodyPr wrap="square">
            <a:spAutoFit/>
          </a:bodyPr>
          <a:lstStyle/>
          <a:p>
            <a:endParaRPr lang="en-US" dirty="0"/>
          </a:p>
          <a:p>
            <a:pPr marL="285750" indent="-285750">
              <a:buFont typeface="Wingdings" charset="2"/>
              <a:buChar char="Ø"/>
            </a:pPr>
            <a:r>
              <a:rPr lang="en-US" dirty="0"/>
              <a:t>Decision Trees or Linear Model or </a:t>
            </a:r>
            <a:r>
              <a:rPr lang="en-US" b="1" dirty="0"/>
              <a:t>Non-Linearity</a:t>
            </a:r>
          </a:p>
          <a:p>
            <a:pPr lvl="1"/>
            <a:r>
              <a:rPr lang="en-US" dirty="0"/>
              <a:t>Neural Networks are a class of parametric models which are inspired by the functioning of the neurons. They consist of several "hidden" layers of neurons, which receive inputs and transmit them to the next layer, mixing the inputs and applying non-</a:t>
            </a:r>
            <a:r>
              <a:rPr lang="en-US" dirty="0" err="1"/>
              <a:t>linearities</a:t>
            </a:r>
            <a:r>
              <a:rPr lang="en-US" dirty="0"/>
              <a:t>, allowing for a complex decision function.</a:t>
            </a:r>
          </a:p>
          <a:p>
            <a:pPr marL="285750" indent="-285750">
              <a:buFont typeface="Wingdings" charset="2"/>
              <a:buChar char="Ø"/>
            </a:pPr>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p:txBody>
      </p:sp>
    </p:spTree>
    <p:extLst>
      <p:ext uri="{BB962C8B-B14F-4D97-AF65-F5344CB8AC3E}">
        <p14:creationId xmlns:p14="http://schemas.microsoft.com/office/powerpoint/2010/main" val="427620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550"/>
            <a:ext cx="9143999" cy="834493"/>
          </a:xfrm>
        </p:spPr>
        <p:txBody>
          <a:bodyPr/>
          <a:lstStyle/>
          <a:p>
            <a:r>
              <a:rPr lang="en-US" dirty="0"/>
              <a:t>Neural Networks Choices</a:t>
            </a:r>
          </a:p>
        </p:txBody>
      </p:sp>
      <p:sp>
        <p:nvSpPr>
          <p:cNvPr id="3" name="Rectangle 2"/>
          <p:cNvSpPr/>
          <p:nvPr/>
        </p:nvSpPr>
        <p:spPr>
          <a:xfrm>
            <a:off x="220300" y="602362"/>
            <a:ext cx="3472936" cy="6524865"/>
          </a:xfrm>
          <a:prstGeom prst="rect">
            <a:avLst/>
          </a:prstGeom>
        </p:spPr>
        <p:txBody>
          <a:bodyPr wrap="square">
            <a:spAutoFit/>
          </a:bodyPr>
          <a:lstStyle/>
          <a:p>
            <a:endParaRPr lang="en-US" dirty="0"/>
          </a:p>
          <a:p>
            <a:pPr marL="285750" indent="-285750">
              <a:buFont typeface="Arial"/>
              <a:buChar char="•"/>
            </a:pPr>
            <a:r>
              <a:rPr lang="en-US" sz="1600" dirty="0"/>
              <a:t>Hidden layer sizes: (10)</a:t>
            </a:r>
          </a:p>
          <a:p>
            <a:pPr marL="285750" indent="-285750">
              <a:buFont typeface="Arial"/>
              <a:buChar char="•"/>
            </a:pPr>
            <a:r>
              <a:rPr lang="en-US" sz="1600" dirty="0"/>
              <a:t> Activation                                                                 </a:t>
            </a:r>
          </a:p>
          <a:p>
            <a:pPr lvl="1"/>
            <a:r>
              <a:rPr lang="en-US" sz="1600" dirty="0" err="1"/>
              <a:t>ReLU</a:t>
            </a:r>
            <a:r>
              <a:rPr lang="en-US" sz="1600" dirty="0"/>
              <a:t> </a:t>
            </a:r>
          </a:p>
          <a:p>
            <a:pPr lvl="1"/>
            <a:r>
              <a:rPr lang="en-US" sz="1600" dirty="0"/>
              <a:t>Identity</a:t>
            </a:r>
          </a:p>
          <a:p>
            <a:pPr lvl="1"/>
            <a:r>
              <a:rPr lang="en-US" sz="1600" dirty="0"/>
              <a:t>Logistic</a:t>
            </a:r>
          </a:p>
          <a:p>
            <a:pPr lvl="1"/>
            <a:r>
              <a:rPr lang="en-US" sz="1600" dirty="0"/>
              <a:t>Hyperbolic Tangent</a:t>
            </a:r>
          </a:p>
          <a:p>
            <a:pPr marL="285750" indent="-285750">
              <a:buFont typeface="Arial"/>
              <a:buChar char="•"/>
            </a:pPr>
            <a:r>
              <a:rPr lang="en-US" sz="1600" dirty="0"/>
              <a:t> Alpha: (0.001)</a:t>
            </a:r>
          </a:p>
          <a:p>
            <a:pPr marL="285750" indent="-285750">
              <a:buFont typeface="Arial"/>
              <a:buChar char="•"/>
            </a:pPr>
            <a:r>
              <a:rPr lang="en-US" sz="1600" dirty="0"/>
              <a:t>Max iterations: (200)</a:t>
            </a:r>
          </a:p>
          <a:p>
            <a:pPr marL="285750" indent="-285750">
              <a:buFont typeface="Arial"/>
              <a:buChar char="•"/>
            </a:pPr>
            <a:r>
              <a:rPr lang="en-US" sz="1600" dirty="0"/>
              <a:t>Convergence tolerance: (0.0001)</a:t>
            </a:r>
          </a:p>
          <a:p>
            <a:pPr marL="285750" indent="-285750">
              <a:buFont typeface="Arial"/>
              <a:buChar char="•"/>
            </a:pPr>
            <a:r>
              <a:rPr lang="en-US" sz="1600" dirty="0"/>
              <a:t>Early stopping (Yes, No)</a:t>
            </a:r>
          </a:p>
          <a:p>
            <a:pPr marL="285750" indent="-285750">
              <a:buFont typeface="Arial"/>
              <a:buChar char="•"/>
            </a:pPr>
            <a:r>
              <a:rPr lang="en-US" sz="1600" dirty="0"/>
              <a:t>Solver                                                        </a:t>
            </a:r>
          </a:p>
          <a:p>
            <a:pPr lvl="1"/>
            <a:r>
              <a:rPr lang="en-US" sz="1600" dirty="0"/>
              <a:t>ADAM </a:t>
            </a:r>
          </a:p>
          <a:p>
            <a:pPr lvl="1"/>
            <a:r>
              <a:rPr lang="en-US" sz="1600" dirty="0"/>
              <a:t>Stochastic Gradient Descent</a:t>
            </a:r>
          </a:p>
          <a:p>
            <a:pPr lvl="1"/>
            <a:r>
              <a:rPr lang="en-US" sz="1600" dirty="0"/>
              <a:t>LBFGS</a:t>
            </a:r>
          </a:p>
          <a:p>
            <a:pPr marL="285750" indent="-285750">
              <a:buFont typeface="Arial"/>
              <a:buChar char="•"/>
            </a:pPr>
            <a:r>
              <a:rPr lang="en-US" sz="1600" dirty="0"/>
              <a:t>Shuffle data (Yes, No)</a:t>
            </a:r>
          </a:p>
          <a:p>
            <a:pPr marL="285750" indent="-285750">
              <a:buFont typeface="Arial"/>
              <a:buChar char="•"/>
            </a:pPr>
            <a:r>
              <a:rPr lang="en-US" sz="1600" dirty="0"/>
              <a:t>Initial Learning Rate (0.001)</a:t>
            </a:r>
          </a:p>
          <a:p>
            <a:pPr marL="285750" indent="-285750">
              <a:buFont typeface="Arial"/>
              <a:buChar char="•"/>
            </a:pPr>
            <a:r>
              <a:rPr lang="en-US" sz="1600" dirty="0"/>
              <a:t> Automatic batching (yes, No)</a:t>
            </a:r>
          </a:p>
          <a:p>
            <a:endParaRPr lang="en-US" sz="1600" dirty="0"/>
          </a:p>
          <a:p>
            <a:pPr marL="285750" indent="-285750">
              <a:buFont typeface="Arial"/>
              <a:buChar char="•"/>
            </a:pPr>
            <a:r>
              <a:rPr lang="en-US" sz="1600" dirty="0"/>
              <a:t>beta_1 (0.9)</a:t>
            </a:r>
          </a:p>
          <a:p>
            <a:endParaRPr lang="en-US" sz="1600" dirty="0"/>
          </a:p>
          <a:p>
            <a:pPr marL="285750" indent="-285750">
              <a:buFont typeface="Arial"/>
              <a:buChar char="•"/>
            </a:pPr>
            <a:r>
              <a:rPr lang="en-US" sz="1600" dirty="0"/>
              <a:t>beta_2 (0.999)</a:t>
            </a:r>
          </a:p>
          <a:p>
            <a:endParaRPr lang="en-US" sz="1600" dirty="0"/>
          </a:p>
          <a:p>
            <a:pPr marL="285750" indent="-285750">
              <a:buFont typeface="Arial"/>
              <a:buChar char="•"/>
            </a:pPr>
            <a:r>
              <a:rPr lang="en-US" sz="1600" dirty="0"/>
              <a:t>Epsilon (1e-8)</a:t>
            </a:r>
          </a:p>
        </p:txBody>
      </p:sp>
      <p:sp>
        <p:nvSpPr>
          <p:cNvPr id="4" name="Rectangle 3"/>
          <p:cNvSpPr/>
          <p:nvPr/>
        </p:nvSpPr>
        <p:spPr>
          <a:xfrm>
            <a:off x="3576608" y="715277"/>
            <a:ext cx="5567391" cy="6555639"/>
          </a:xfrm>
          <a:prstGeom prst="rect">
            <a:avLst/>
          </a:prstGeom>
        </p:spPr>
        <p:txBody>
          <a:bodyPr wrap="square">
            <a:spAutoFit/>
          </a:bodyPr>
          <a:lstStyle/>
          <a:p>
            <a:endParaRPr lang="en-US" sz="1200" dirty="0"/>
          </a:p>
          <a:p>
            <a:r>
              <a:rPr lang="en-US" sz="1200" dirty="0"/>
              <a:t>Number of neurons on each hidden layer. Add one value per layer</a:t>
            </a:r>
          </a:p>
          <a:p>
            <a:endParaRPr lang="en-US" sz="1200" dirty="0"/>
          </a:p>
          <a:p>
            <a:r>
              <a:rPr lang="en-US" sz="1200" dirty="0"/>
              <a:t>The activation function for the neurons in the network.</a:t>
            </a:r>
          </a:p>
          <a:p>
            <a:endParaRPr lang="en-US" sz="1200" dirty="0"/>
          </a:p>
          <a:p>
            <a:endParaRPr lang="en-US" sz="1200" dirty="0"/>
          </a:p>
          <a:p>
            <a:endParaRPr lang="en-US" sz="1200" dirty="0"/>
          </a:p>
          <a:p>
            <a:r>
              <a:rPr lang="en-US" sz="1200" dirty="0"/>
              <a:t>L2 regularization parameter. Higher values lead to smaller neuron weights and a more generalizable, although less sharp model.</a:t>
            </a:r>
          </a:p>
          <a:p>
            <a:endParaRPr lang="en-US" sz="1200" dirty="0"/>
          </a:p>
          <a:p>
            <a:r>
              <a:rPr lang="en-US" sz="1200" dirty="0"/>
              <a:t>Maximum iterations for learning. Higher values lead to better convergence, but take more time.</a:t>
            </a:r>
          </a:p>
          <a:p>
            <a:r>
              <a:rPr lang="en-US" sz="1200" dirty="0"/>
              <a:t> </a:t>
            </a:r>
          </a:p>
          <a:p>
            <a:r>
              <a:rPr lang="en-US" sz="1200" dirty="0"/>
              <a:t>If the loss does not improve by this ratio over two iterations, training stops.</a:t>
            </a:r>
          </a:p>
          <a:p>
            <a:endParaRPr lang="en-US" sz="1200" dirty="0"/>
          </a:p>
          <a:p>
            <a:r>
              <a:rPr lang="en-US" sz="1200" dirty="0"/>
              <a:t>Whether the model should use validation and stop early.</a:t>
            </a:r>
          </a:p>
          <a:p>
            <a:endParaRPr lang="en-US" sz="1200" dirty="0"/>
          </a:p>
          <a:p>
            <a:r>
              <a:rPr lang="en-US" sz="1200" dirty="0"/>
              <a:t>The solver to use for optimization. LBFGS is a batch algorithm and is not suited for larger datasets.</a:t>
            </a:r>
          </a:p>
          <a:p>
            <a:endParaRPr lang="en-US" sz="1200" dirty="0"/>
          </a:p>
          <a:p>
            <a:r>
              <a:rPr lang="en-US" sz="1200" dirty="0"/>
              <a:t>Whether the data should be shuffled between epochs (recommended, unless the data is already in random order).</a:t>
            </a:r>
          </a:p>
          <a:p>
            <a:endParaRPr lang="en-US" sz="1200" dirty="0"/>
          </a:p>
          <a:p>
            <a:r>
              <a:rPr lang="en-US" sz="1200" dirty="0"/>
              <a:t>The initial learning rate for gradient descent.</a:t>
            </a:r>
          </a:p>
          <a:p>
            <a:endParaRPr lang="en-US" sz="1200" dirty="0"/>
          </a:p>
          <a:p>
            <a:r>
              <a:rPr lang="en-US" sz="1200" dirty="0"/>
              <a:t>Whether batches should be created automatically (will use 200, or the whole dataset if there are less samples). Can select batch size.</a:t>
            </a:r>
          </a:p>
          <a:p>
            <a:endParaRPr lang="en-US" sz="1200" dirty="0"/>
          </a:p>
          <a:p>
            <a:r>
              <a:rPr lang="en-US" sz="1200" dirty="0"/>
              <a:t>beta_1 parameter for ADAM.</a:t>
            </a:r>
          </a:p>
          <a:p>
            <a:endParaRPr lang="en-US" sz="1200" dirty="0"/>
          </a:p>
          <a:p>
            <a:r>
              <a:rPr lang="en-US" sz="1200" dirty="0"/>
              <a:t>beta_2 parameter for ADAM.</a:t>
            </a:r>
          </a:p>
          <a:p>
            <a:r>
              <a:rPr lang="en-US" sz="1200" dirty="0"/>
              <a:t>epsilon parameter for ADAM.</a:t>
            </a:r>
          </a:p>
          <a:p>
            <a:endParaRPr lang="en-US" sz="1200" dirty="0"/>
          </a:p>
        </p:txBody>
      </p:sp>
    </p:spTree>
    <p:extLst>
      <p:ext uri="{BB962C8B-B14F-4D97-AF65-F5344CB8AC3E}">
        <p14:creationId xmlns:p14="http://schemas.microsoft.com/office/powerpoint/2010/main" val="3626231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8778"/>
            <a:ext cx="9143999" cy="834493"/>
          </a:xfrm>
        </p:spPr>
        <p:txBody>
          <a:bodyPr/>
          <a:lstStyle/>
          <a:p>
            <a:r>
              <a:rPr lang="en-US" dirty="0"/>
              <a:t>Logistic Regression</a:t>
            </a:r>
          </a:p>
        </p:txBody>
      </p:sp>
      <p:sp>
        <p:nvSpPr>
          <p:cNvPr id="3" name="Rectangle 2"/>
          <p:cNvSpPr/>
          <p:nvPr/>
        </p:nvSpPr>
        <p:spPr>
          <a:xfrm>
            <a:off x="220299" y="740195"/>
            <a:ext cx="8708262" cy="4770537"/>
          </a:xfrm>
          <a:prstGeom prst="rect">
            <a:avLst/>
          </a:prstGeom>
        </p:spPr>
        <p:txBody>
          <a:bodyPr wrap="square">
            <a:spAutoFit/>
          </a:bodyPr>
          <a:lstStyle/>
          <a:p>
            <a:endParaRPr lang="en-US" dirty="0"/>
          </a:p>
          <a:p>
            <a:pPr marL="285750" indent="-285750">
              <a:buFont typeface="Wingdings" charset="2"/>
              <a:buChar char="Ø"/>
            </a:pPr>
            <a:r>
              <a:rPr lang="en-US" dirty="0"/>
              <a:t>Decision Trees or </a:t>
            </a:r>
            <a:r>
              <a:rPr lang="en-US" b="1" dirty="0"/>
              <a:t>Linear Model</a:t>
            </a:r>
          </a:p>
          <a:p>
            <a:pPr lvl="1"/>
            <a:r>
              <a:rPr lang="en-US" sz="1600" dirty="0"/>
              <a:t>Despite its name, Logistic Regression is a classification algorithm, using a linear model (i.e., it computes the target feature as a linear combination of input features).</a:t>
            </a:r>
          </a:p>
          <a:p>
            <a:pPr lvl="1"/>
            <a:r>
              <a:rPr lang="en-US" sz="1600" dirty="0"/>
              <a:t>Logistic Regression minimizes a specific cost function (called </a:t>
            </a:r>
            <a:r>
              <a:rPr lang="en-US" sz="1600" dirty="0" err="1"/>
              <a:t>logit</a:t>
            </a:r>
            <a:r>
              <a:rPr lang="en-US" sz="1600" dirty="0"/>
              <a:t> or sigmoid function), which makes it appropriate for classification.</a:t>
            </a:r>
          </a:p>
          <a:p>
            <a:pPr lvl="1"/>
            <a:r>
              <a:rPr lang="en-US" sz="1600" dirty="0"/>
              <a:t>A simple Logistic regression algorithm is prone to </a:t>
            </a:r>
            <a:r>
              <a:rPr lang="en-US" sz="1600" dirty="0" err="1"/>
              <a:t>overfitting</a:t>
            </a:r>
            <a:r>
              <a:rPr lang="en-US" sz="1600" dirty="0"/>
              <a:t> and sensitive to errors in the input dataset. To address these issues, it is possible to use a penalty (or regularization term) to the weights.</a:t>
            </a:r>
          </a:p>
          <a:p>
            <a:pPr lvl="1"/>
            <a:r>
              <a:rPr lang="en-US" sz="1600" dirty="0"/>
              <a:t>This implementation can use either 'L1' or 'L2' regularization terms.</a:t>
            </a:r>
          </a:p>
          <a:p>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dirty="0"/>
              <a:t>Flexibility versus </a:t>
            </a:r>
            <a:r>
              <a:rPr lang="en-US" b="1" dirty="0" err="1"/>
              <a:t>explainability</a:t>
            </a:r>
            <a:r>
              <a:rPr lang="en-US" dirty="0"/>
              <a:t>?</a:t>
            </a:r>
          </a:p>
          <a:p>
            <a:endParaRPr lang="en-US" dirty="0"/>
          </a:p>
          <a:p>
            <a:endParaRPr lang="en-US" dirty="0"/>
          </a:p>
        </p:txBody>
      </p:sp>
    </p:spTree>
    <p:extLst>
      <p:ext uri="{BB962C8B-B14F-4D97-AF65-F5344CB8AC3E}">
        <p14:creationId xmlns:p14="http://schemas.microsoft.com/office/powerpoint/2010/main" val="1177619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982"/>
            <a:ext cx="9143999" cy="834493"/>
          </a:xfrm>
        </p:spPr>
        <p:txBody>
          <a:bodyPr/>
          <a:lstStyle/>
          <a:p>
            <a:r>
              <a:rPr lang="en-US" dirty="0"/>
              <a:t>Lasso Path</a:t>
            </a:r>
          </a:p>
        </p:txBody>
      </p:sp>
      <p:sp>
        <p:nvSpPr>
          <p:cNvPr id="3" name="Rectangle 2"/>
          <p:cNvSpPr/>
          <p:nvPr/>
        </p:nvSpPr>
        <p:spPr>
          <a:xfrm>
            <a:off x="220299" y="740195"/>
            <a:ext cx="8708262" cy="5324536"/>
          </a:xfrm>
          <a:prstGeom prst="rect">
            <a:avLst/>
          </a:prstGeom>
        </p:spPr>
        <p:txBody>
          <a:bodyPr wrap="square">
            <a:spAutoFit/>
          </a:bodyPr>
          <a:lstStyle/>
          <a:p>
            <a:endParaRPr lang="en-US" dirty="0"/>
          </a:p>
          <a:p>
            <a:pPr marL="285750" indent="-285750">
              <a:buFont typeface="Wingdings" charset="2"/>
              <a:buChar char="Ø"/>
            </a:pPr>
            <a:r>
              <a:rPr lang="en-US" dirty="0"/>
              <a:t>Decision Trees or </a:t>
            </a:r>
            <a:r>
              <a:rPr lang="en-US" b="1" dirty="0"/>
              <a:t>Linear Model </a:t>
            </a:r>
            <a:r>
              <a:rPr lang="en-US" dirty="0"/>
              <a:t>or Non-Linearity</a:t>
            </a:r>
          </a:p>
          <a:p>
            <a:pPr lvl="1"/>
            <a:r>
              <a:rPr lang="en-US" dirty="0"/>
              <a:t>Lasso Path is a method which uses a linear model with a L1 regularization and computes the LASSO path (</a:t>
            </a:r>
            <a:r>
              <a:rPr lang="en-US" dirty="0" err="1"/>
              <a:t>ie</a:t>
            </a:r>
            <a:r>
              <a:rPr lang="en-US" dirty="0"/>
              <a:t>. for all values of the regularization parameter).</a:t>
            </a:r>
          </a:p>
          <a:p>
            <a:pPr lvl="1"/>
            <a:endParaRPr lang="en-US" dirty="0"/>
          </a:p>
          <a:p>
            <a:pPr lvl="1"/>
            <a:r>
              <a:rPr lang="en-US" dirty="0"/>
              <a:t>This computation allows to select a given number of non-zero coefficients, </a:t>
            </a:r>
            <a:r>
              <a:rPr lang="en-US" dirty="0" err="1"/>
              <a:t>ie</a:t>
            </a:r>
            <a:r>
              <a:rPr lang="en-US" dirty="0"/>
              <a:t>. to select a given number of features. After training, you will be able to visualize the LASSO path and select a new number of features.</a:t>
            </a:r>
          </a:p>
          <a:p>
            <a:pPr lvl="1"/>
            <a:endParaRPr lang="en-US" dirty="0"/>
          </a:p>
          <a:p>
            <a:pPr lvl="1"/>
            <a:r>
              <a:rPr lang="en-US" dirty="0"/>
              <a:t>This is performed using LARS regression. It requires a number of passes on the data equal to the number of features. If this number is large, computation may be slow.</a:t>
            </a:r>
          </a:p>
          <a:p>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dirty="0"/>
              <a:t>Flexibility versus </a:t>
            </a:r>
            <a:r>
              <a:rPr lang="en-US" dirty="0" err="1"/>
              <a:t>explainability</a:t>
            </a:r>
            <a:r>
              <a:rPr lang="en-US" dirty="0"/>
              <a:t>?</a:t>
            </a:r>
          </a:p>
          <a:p>
            <a:endParaRPr lang="en-US" dirty="0"/>
          </a:p>
        </p:txBody>
      </p:sp>
    </p:spTree>
    <p:extLst>
      <p:ext uri="{BB962C8B-B14F-4D97-AF65-F5344CB8AC3E}">
        <p14:creationId xmlns:p14="http://schemas.microsoft.com/office/powerpoint/2010/main" val="2173179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6512"/>
            <a:ext cx="9143999" cy="834493"/>
          </a:xfrm>
        </p:spPr>
        <p:txBody>
          <a:bodyPr/>
          <a:lstStyle/>
          <a:p>
            <a:r>
              <a:rPr lang="en-US" dirty="0"/>
              <a:t>K Nearest Neighbor</a:t>
            </a:r>
          </a:p>
        </p:txBody>
      </p:sp>
      <p:sp>
        <p:nvSpPr>
          <p:cNvPr id="3" name="Rectangle 2"/>
          <p:cNvSpPr/>
          <p:nvPr/>
        </p:nvSpPr>
        <p:spPr>
          <a:xfrm>
            <a:off x="220299" y="740195"/>
            <a:ext cx="8708262" cy="4493538"/>
          </a:xfrm>
          <a:prstGeom prst="rect">
            <a:avLst/>
          </a:prstGeom>
        </p:spPr>
        <p:txBody>
          <a:bodyPr wrap="square">
            <a:spAutoFit/>
          </a:bodyPr>
          <a:lstStyle/>
          <a:p>
            <a:endParaRPr lang="en-US" dirty="0"/>
          </a:p>
          <a:p>
            <a:pPr marL="285750" indent="-285750">
              <a:buFont typeface="Wingdings" charset="2"/>
              <a:buChar char="Ø"/>
            </a:pPr>
            <a:r>
              <a:rPr lang="en-US" dirty="0"/>
              <a:t>Decision Trees or Linear Model or </a:t>
            </a:r>
            <a:r>
              <a:rPr lang="en-US" b="1" dirty="0"/>
              <a:t>Non-Linearity</a:t>
            </a:r>
          </a:p>
          <a:p>
            <a:pPr lvl="1"/>
            <a:r>
              <a:rPr lang="en-US" dirty="0"/>
              <a:t>K Nearest Neighbors makes predictions for a sample by finding the k nearest samples and assigning the most represented class among them.</a:t>
            </a:r>
          </a:p>
          <a:p>
            <a:pPr lvl="1"/>
            <a:r>
              <a:rPr lang="en-US" dirty="0"/>
              <a:t>Warning: this algorithm requires storing the entire training data into the model. This will lead to a very large model if the data is larger than a few hundred lines. Predictions will also be slow.</a:t>
            </a:r>
          </a:p>
          <a:p>
            <a:pPr lvl="1"/>
            <a:endParaRPr lang="en-US" dirty="0"/>
          </a:p>
          <a:p>
            <a:pPr marL="285750" indent="-285750">
              <a:buFont typeface="Wingdings" charset="2"/>
              <a:buChar char="Ø"/>
            </a:pPr>
            <a:r>
              <a:rPr lang="en-US" dirty="0"/>
              <a:t>Cross Validation and Feature Selection?</a:t>
            </a:r>
          </a:p>
          <a:p>
            <a:pPr lvl="1"/>
            <a:r>
              <a:rPr lang="en-US" sz="1600" dirty="0"/>
              <a:t>Yes and yes</a:t>
            </a:r>
          </a:p>
          <a:p>
            <a:endParaRPr lang="en-US" dirty="0"/>
          </a:p>
          <a:p>
            <a:pPr marL="285750" indent="-285750">
              <a:buFont typeface="Wingdings" charset="2"/>
              <a:buChar char="Ø"/>
            </a:pPr>
            <a:r>
              <a:rPr lang="en-US" b="1" dirty="0"/>
              <a:t>Flexibility</a:t>
            </a:r>
            <a:r>
              <a:rPr lang="en-US" dirty="0"/>
              <a:t> versus </a:t>
            </a:r>
            <a:r>
              <a:rPr lang="en-US" dirty="0" err="1"/>
              <a:t>explainability</a:t>
            </a:r>
            <a:r>
              <a:rPr lang="en-US" dirty="0"/>
              <a:t>?</a:t>
            </a:r>
          </a:p>
          <a:p>
            <a:endParaRPr lang="en-US" dirty="0"/>
          </a:p>
          <a:p>
            <a:endParaRPr lang="en-US" dirty="0"/>
          </a:p>
          <a:p>
            <a:r>
              <a:rPr lang="en-US" dirty="0"/>
              <a:t> </a:t>
            </a:r>
          </a:p>
          <a:p>
            <a:endParaRPr lang="en-US" dirty="0"/>
          </a:p>
        </p:txBody>
      </p:sp>
    </p:spTree>
    <p:extLst>
      <p:ext uri="{BB962C8B-B14F-4D97-AF65-F5344CB8AC3E}">
        <p14:creationId xmlns:p14="http://schemas.microsoft.com/office/powerpoint/2010/main" val="1470494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470"/>
            <a:ext cx="9143999" cy="834493"/>
          </a:xfrm>
        </p:spPr>
        <p:txBody>
          <a:bodyPr/>
          <a:lstStyle/>
          <a:p>
            <a:r>
              <a:rPr lang="en-US" dirty="0"/>
              <a:t>K Nearest Neighbor Choices</a:t>
            </a:r>
          </a:p>
        </p:txBody>
      </p:sp>
      <p:sp>
        <p:nvSpPr>
          <p:cNvPr id="3" name="Rectangle 2"/>
          <p:cNvSpPr/>
          <p:nvPr/>
        </p:nvSpPr>
        <p:spPr>
          <a:xfrm>
            <a:off x="220299" y="1055892"/>
            <a:ext cx="4107915" cy="5078314"/>
          </a:xfrm>
          <a:prstGeom prst="rect">
            <a:avLst/>
          </a:prstGeom>
        </p:spPr>
        <p:txBody>
          <a:bodyPr wrap="square">
            <a:spAutoFit/>
          </a:bodyPr>
          <a:lstStyle/>
          <a:p>
            <a:endParaRPr lang="en-US" dirty="0"/>
          </a:p>
          <a:p>
            <a:pPr marL="285750" indent="-285750">
              <a:buFont typeface="Arial"/>
              <a:buChar char="•"/>
            </a:pPr>
            <a:r>
              <a:rPr lang="en-US" dirty="0"/>
              <a:t>K: (5)</a:t>
            </a:r>
          </a:p>
          <a:p>
            <a:endParaRPr lang="en-US" dirty="0"/>
          </a:p>
          <a:p>
            <a:pPr marL="285750" indent="-285750">
              <a:buFont typeface="Arial"/>
              <a:buChar char="•"/>
            </a:pPr>
            <a:r>
              <a:rPr lang="en-US" dirty="0"/>
              <a:t>Distance weighting</a:t>
            </a:r>
          </a:p>
          <a:p>
            <a:pPr lvl="1"/>
            <a:r>
              <a:rPr lang="en-US" dirty="0"/>
              <a:t>Use distance weighting (Yes, No)</a:t>
            </a:r>
          </a:p>
          <a:p>
            <a:endParaRPr lang="en-US" dirty="0"/>
          </a:p>
          <a:p>
            <a:pPr marL="285750" indent="-285750">
              <a:buFont typeface="Arial"/>
              <a:buChar char="•"/>
            </a:pPr>
            <a:r>
              <a:rPr lang="en-US" dirty="0"/>
              <a:t>Neighbor finding algorithm                                                                           </a:t>
            </a:r>
          </a:p>
          <a:p>
            <a:pPr lvl="1"/>
            <a:r>
              <a:rPr lang="en-US" dirty="0"/>
              <a:t>Automatic </a:t>
            </a:r>
          </a:p>
          <a:p>
            <a:pPr lvl="1"/>
            <a:r>
              <a:rPr lang="en-US" dirty="0"/>
              <a:t>KD Tree</a:t>
            </a:r>
          </a:p>
          <a:p>
            <a:pPr lvl="1"/>
            <a:r>
              <a:rPr lang="en-US" dirty="0"/>
              <a:t>Ball Tree</a:t>
            </a:r>
          </a:p>
          <a:p>
            <a:pPr lvl="1"/>
            <a:r>
              <a:rPr lang="en-US" dirty="0"/>
              <a:t>Brute Force</a:t>
            </a:r>
          </a:p>
          <a:p>
            <a:pPr marL="285750" indent="-285750">
              <a:buFont typeface="Arial"/>
              <a:buChar char="•"/>
            </a:pPr>
            <a:r>
              <a:rPr lang="en-US" dirty="0"/>
              <a:t>P (2)</a:t>
            </a:r>
          </a:p>
          <a:p>
            <a:endParaRPr lang="en-US" dirty="0"/>
          </a:p>
          <a:p>
            <a:endParaRPr lang="en-US" dirty="0"/>
          </a:p>
          <a:p>
            <a:r>
              <a:rPr lang="en-US" dirty="0"/>
              <a:t> </a:t>
            </a:r>
          </a:p>
          <a:p>
            <a:endParaRPr lang="en-US" dirty="0"/>
          </a:p>
          <a:p>
            <a:r>
              <a:rPr lang="en-US" dirty="0"/>
              <a:t> </a:t>
            </a:r>
          </a:p>
        </p:txBody>
      </p:sp>
      <p:sp>
        <p:nvSpPr>
          <p:cNvPr id="4" name="Rectangle 3"/>
          <p:cNvSpPr/>
          <p:nvPr/>
        </p:nvSpPr>
        <p:spPr>
          <a:xfrm>
            <a:off x="4328214" y="1055892"/>
            <a:ext cx="4815788" cy="5632310"/>
          </a:xfrm>
          <a:prstGeom prst="rect">
            <a:avLst/>
          </a:prstGeom>
        </p:spPr>
        <p:txBody>
          <a:bodyPr wrap="square">
            <a:spAutoFit/>
          </a:bodyPr>
          <a:lstStyle/>
          <a:p>
            <a:endParaRPr lang="en-US" sz="1200" dirty="0"/>
          </a:p>
          <a:p>
            <a:endParaRPr lang="en-US" sz="1200" dirty="0"/>
          </a:p>
          <a:p>
            <a:r>
              <a:rPr lang="en-US" sz="1200" dirty="0"/>
              <a:t>The number of neighbors to examine for each sample.</a:t>
            </a:r>
          </a:p>
          <a:p>
            <a:endParaRPr lang="en-US" sz="1200" dirty="0"/>
          </a:p>
          <a:p>
            <a:r>
              <a:rPr lang="en-US" sz="1200" dirty="0"/>
              <a:t>If enabled, voting across neighbors will be weighed by the inverse distance from the sample to the neighbor.</a:t>
            </a:r>
          </a:p>
          <a:p>
            <a:endParaRPr lang="en-US" sz="1200" dirty="0"/>
          </a:p>
          <a:p>
            <a:r>
              <a:rPr lang="en-US" sz="1200" dirty="0"/>
              <a:t>The neighbor finding algorithm used to find the nearest neighbors to each point. Has no impact on predictive performance, but will have a high impact on training and prediction speed.</a:t>
            </a:r>
          </a:p>
          <a:p>
            <a:r>
              <a:rPr lang="en-US" sz="1200" dirty="0"/>
              <a:t>The Automatic will be selected empirically depending on the data</a:t>
            </a:r>
          </a:p>
          <a:p>
            <a:r>
              <a:rPr lang="en-US" sz="1200" dirty="0"/>
              <a:t>KD and </a:t>
            </a:r>
            <a:r>
              <a:rPr lang="en-US" sz="1200" dirty="0" err="1"/>
              <a:t>Bll</a:t>
            </a:r>
            <a:r>
              <a:rPr lang="en-US" sz="1200" dirty="0"/>
              <a:t> Tree stores the data points into a partitioned data structure for efficient lookup</a:t>
            </a:r>
          </a:p>
          <a:p>
            <a:r>
              <a:rPr lang="en-US" sz="1200" dirty="0"/>
              <a:t>Brute Force will examine every training sample for every prediction. Usually inefficient</a:t>
            </a:r>
          </a:p>
          <a:p>
            <a:endParaRPr lang="en-US" sz="1200" dirty="0"/>
          </a:p>
          <a:p>
            <a:endParaRPr lang="en-US" sz="1200" dirty="0"/>
          </a:p>
          <a:p>
            <a:r>
              <a:rPr lang="en-US" sz="1200" dirty="0"/>
              <a:t>The exponent of the </a:t>
            </a:r>
            <a:r>
              <a:rPr lang="en-US" sz="1200" dirty="0" err="1"/>
              <a:t>Minkowski</a:t>
            </a:r>
            <a:r>
              <a:rPr lang="en-US" sz="1200" dirty="0"/>
              <a:t> metric used to search neighbors. For p = 2, this gives Euclidian distance, for p = 1, Manhattan distance. Greater values lead to the </a:t>
            </a:r>
            <a:r>
              <a:rPr lang="en-US" sz="1200" dirty="0" err="1"/>
              <a:t>Lp</a:t>
            </a:r>
            <a:r>
              <a:rPr lang="en-US" sz="1200" dirty="0"/>
              <a:t> distances.</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794066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385" y="446453"/>
            <a:ext cx="8341557" cy="6023058"/>
          </a:xfrm>
          <a:prstGeom prst="rect">
            <a:avLst/>
          </a:prstGeom>
        </p:spPr>
      </p:pic>
    </p:spTree>
    <p:extLst>
      <p:ext uri="{BB962C8B-B14F-4D97-AF65-F5344CB8AC3E}">
        <p14:creationId xmlns:p14="http://schemas.microsoft.com/office/powerpoint/2010/main" val="331898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28701"/>
            <a:ext cx="9144000" cy="4785895"/>
          </a:xfrm>
          <a:prstGeom prst="rect">
            <a:avLst/>
          </a:prstGeom>
        </p:spPr>
      </p:pic>
    </p:spTree>
    <p:extLst>
      <p:ext uri="{BB962C8B-B14F-4D97-AF65-F5344CB8AC3E}">
        <p14:creationId xmlns:p14="http://schemas.microsoft.com/office/powerpoint/2010/main" val="258850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457200" y="533400"/>
            <a:ext cx="8229600" cy="990600"/>
          </a:xfrm>
        </p:spPr>
        <p:txBody>
          <a:bodyPr vert="horz" lIns="91440" tIns="45720" rIns="91440" bIns="45720" rtlCol="0" anchor="ctr">
            <a:normAutofit/>
          </a:bodyPr>
          <a:lstStyle/>
          <a:p>
            <a:r>
              <a:rPr lang="en-US" kern="1200" spc="-100" baseline="0" dirty="0">
                <a:latin typeface="+mj-lt"/>
                <a:ea typeface="+mj-ea"/>
                <a:cs typeface="+mj-cs"/>
              </a:rPr>
              <a:t>Tableau Practice # 3</a:t>
            </a:r>
          </a:p>
        </p:txBody>
      </p:sp>
      <p:sp>
        <p:nvSpPr>
          <p:cNvPr id="8" name="Content Placeholder 2">
            <a:extLst>
              <a:ext uri="{FF2B5EF4-FFF2-40B4-BE49-F238E27FC236}">
                <a16:creationId xmlns:a16="http://schemas.microsoft.com/office/drawing/2014/main" id="{73937443-6CB3-9F43-8323-753373EC48AF}"/>
              </a:ext>
            </a:extLst>
          </p:cNvPr>
          <p:cNvSpPr txBox="1">
            <a:spLocks/>
          </p:cNvSpPr>
          <p:nvPr/>
        </p:nvSpPr>
        <p:spPr>
          <a:xfrm>
            <a:off x="4648200" y="1673352"/>
            <a:ext cx="4038600" cy="471830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lnSpc>
                <a:spcPct val="90000"/>
              </a:lnSpc>
            </a:pPr>
            <a:r>
              <a:rPr lang="en-US" sz="1800" b="1" dirty="0"/>
              <a:t>We want to change the data structure of a file. The file includes the market category on the data tab, it has a column for product and has the sales by date in the following columns.</a:t>
            </a:r>
          </a:p>
          <a:p>
            <a:pPr marL="342900" indent="-342900">
              <a:lnSpc>
                <a:spcPct val="90000"/>
              </a:lnSpc>
            </a:pPr>
            <a:endParaRPr lang="en-US" sz="1800" b="1" dirty="0"/>
          </a:p>
          <a:p>
            <a:pPr marL="342900" indent="-342900">
              <a:lnSpc>
                <a:spcPct val="90000"/>
              </a:lnSpc>
            </a:pPr>
            <a:endParaRPr lang="en-US" sz="1800" b="1" dirty="0"/>
          </a:p>
          <a:p>
            <a:pPr marL="342900" indent="-342900">
              <a:lnSpc>
                <a:spcPct val="90000"/>
              </a:lnSpc>
            </a:pPr>
            <a:r>
              <a:rPr lang="en-US" sz="1800" b="1" dirty="0"/>
              <a:t>We need a file with all tabs in the same data set with the following variables:</a:t>
            </a:r>
          </a:p>
          <a:p>
            <a:pPr marL="617220" lvl="1" indent="-342900">
              <a:lnSpc>
                <a:spcPct val="90000"/>
              </a:lnSpc>
            </a:pPr>
            <a:r>
              <a:rPr lang="en-US" sz="1800" b="1" dirty="0"/>
              <a:t>Market</a:t>
            </a:r>
          </a:p>
          <a:p>
            <a:pPr marL="617220" lvl="1" indent="-342900">
              <a:lnSpc>
                <a:spcPct val="90000"/>
              </a:lnSpc>
            </a:pPr>
            <a:r>
              <a:rPr lang="en-US" sz="1800" b="1" dirty="0"/>
              <a:t>Product</a:t>
            </a:r>
          </a:p>
          <a:p>
            <a:pPr marL="617220" lvl="1" indent="-342900">
              <a:lnSpc>
                <a:spcPct val="90000"/>
              </a:lnSpc>
            </a:pPr>
            <a:r>
              <a:rPr lang="en-US" sz="1800" b="1" dirty="0"/>
              <a:t>Date</a:t>
            </a:r>
          </a:p>
          <a:p>
            <a:pPr marL="617220" lvl="1" indent="-342900">
              <a:lnSpc>
                <a:spcPct val="90000"/>
              </a:lnSpc>
            </a:pPr>
            <a:r>
              <a:rPr lang="en-US" sz="1800" b="1" dirty="0"/>
              <a:t>Sales</a:t>
            </a:r>
          </a:p>
        </p:txBody>
      </p:sp>
      <p:graphicFrame>
        <p:nvGraphicFramePr>
          <p:cNvPr id="4" name="Table 3">
            <a:extLst>
              <a:ext uri="{FF2B5EF4-FFF2-40B4-BE49-F238E27FC236}">
                <a16:creationId xmlns:a16="http://schemas.microsoft.com/office/drawing/2014/main" id="{C7031628-D4F5-C24E-9DB9-64D870EA0484}"/>
              </a:ext>
            </a:extLst>
          </p:cNvPr>
          <p:cNvGraphicFramePr>
            <a:graphicFrameLocks noGrp="1"/>
          </p:cNvGraphicFramePr>
          <p:nvPr>
            <p:extLst>
              <p:ext uri="{D42A27DB-BD31-4B8C-83A1-F6EECF244321}">
                <p14:modId xmlns:p14="http://schemas.microsoft.com/office/powerpoint/2010/main" val="4011660850"/>
              </p:ext>
            </p:extLst>
          </p:nvPr>
        </p:nvGraphicFramePr>
        <p:xfrm>
          <a:off x="457200" y="2166493"/>
          <a:ext cx="4038601" cy="3732022"/>
        </p:xfrm>
        <a:graphic>
          <a:graphicData uri="http://schemas.openxmlformats.org/drawingml/2006/table">
            <a:tbl>
              <a:tblPr/>
              <a:tblGrid>
                <a:gridCol w="1337581">
                  <a:extLst>
                    <a:ext uri="{9D8B030D-6E8A-4147-A177-3AD203B41FA5}">
                      <a16:colId xmlns:a16="http://schemas.microsoft.com/office/drawing/2014/main" val="377601041"/>
                    </a:ext>
                  </a:extLst>
                </a:gridCol>
                <a:gridCol w="900340">
                  <a:extLst>
                    <a:ext uri="{9D8B030D-6E8A-4147-A177-3AD203B41FA5}">
                      <a16:colId xmlns:a16="http://schemas.microsoft.com/office/drawing/2014/main" val="1031468976"/>
                    </a:ext>
                  </a:extLst>
                </a:gridCol>
                <a:gridCol w="900340">
                  <a:extLst>
                    <a:ext uri="{9D8B030D-6E8A-4147-A177-3AD203B41FA5}">
                      <a16:colId xmlns:a16="http://schemas.microsoft.com/office/drawing/2014/main" val="3152131090"/>
                    </a:ext>
                  </a:extLst>
                </a:gridCol>
                <a:gridCol w="900340">
                  <a:extLst>
                    <a:ext uri="{9D8B030D-6E8A-4147-A177-3AD203B41FA5}">
                      <a16:colId xmlns:a16="http://schemas.microsoft.com/office/drawing/2014/main" val="4267103971"/>
                    </a:ext>
                  </a:extLst>
                </a:gridCol>
              </a:tblGrid>
              <a:tr h="310730">
                <a:tc>
                  <a:txBody>
                    <a:bodyPr/>
                    <a:lstStyle/>
                    <a:p>
                      <a:pPr algn="ctr" fontAlgn="ctr">
                        <a:spcBef>
                          <a:spcPts val="0"/>
                        </a:spcBef>
                        <a:spcAft>
                          <a:spcPts val="0"/>
                        </a:spcAft>
                      </a:pPr>
                      <a:r>
                        <a:rPr lang="en-US" sz="900" b="1" i="0" u="none" strike="noStrike" dirty="0">
                          <a:solidFill>
                            <a:srgbClr val="000000"/>
                          </a:solidFill>
                          <a:effectLst/>
                          <a:latin typeface="Verdana" panose="020B0604030504040204" pitchFamily="34" charset="0"/>
                        </a:rPr>
                        <a:t>Product Sum</a:t>
                      </a:r>
                      <a:endParaRPr lang="en-US" sz="1900" b="0" i="0" u="none" strike="noStrike" dirty="0">
                        <a:effectLst/>
                        <a:latin typeface="Arial" panose="020B0604020202020204" pitchFamily="34" charset="0"/>
                      </a:endParaRPr>
                    </a:p>
                  </a:txBody>
                  <a:tcPr marL="10208" marR="10208" marT="10208" marB="0" anchor="ctr">
                    <a:lnL w="6350" cap="flat" cmpd="sng" algn="ctr">
                      <a:solidFill>
                        <a:srgbClr val="D6D6D6"/>
                      </a:solidFill>
                      <a:prstDash val="solid"/>
                      <a:round/>
                      <a:headEnd type="none" w="med" len="med"/>
                      <a:tailEnd type="none" w="med" len="med"/>
                    </a:lnL>
                    <a:lnR w="6350" cap="flat" cmpd="sng" algn="ctr">
                      <a:solidFill>
                        <a:srgbClr val="D6D6D6"/>
                      </a:solidFill>
                      <a:prstDash val="solid"/>
                      <a:round/>
                      <a:headEnd type="none" w="med" len="med"/>
                      <a:tailEnd type="none" w="med" len="med"/>
                    </a:lnR>
                    <a:lnT w="6350" cap="flat" cmpd="sng" algn="ctr">
                      <a:solidFill>
                        <a:srgbClr val="D6D6D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E9FB"/>
                    </a:solidFill>
                  </a:tcPr>
                </a:tc>
                <a:tc>
                  <a:txBody>
                    <a:bodyPr/>
                    <a:lstStyle/>
                    <a:p>
                      <a:pPr algn="ctr" fontAlgn="ctr">
                        <a:spcBef>
                          <a:spcPts val="0"/>
                        </a:spcBef>
                        <a:spcAft>
                          <a:spcPts val="0"/>
                        </a:spcAft>
                      </a:pPr>
                      <a:r>
                        <a:rPr lang="en-US" sz="900" b="1" i="0" u="none" strike="noStrike">
                          <a:solidFill>
                            <a:srgbClr val="000000"/>
                          </a:solidFill>
                          <a:effectLst/>
                          <a:latin typeface="Verdana" panose="020B0604030504040204" pitchFamily="34" charset="0"/>
                        </a:rPr>
                        <a:t>Sales $</a:t>
                      </a:r>
                      <a:br>
                        <a:rPr lang="en-US" sz="900" b="1" i="0" u="none" strike="noStrike">
                          <a:solidFill>
                            <a:srgbClr val="000000"/>
                          </a:solidFill>
                          <a:effectLst/>
                          <a:latin typeface="Verdana" panose="020B0604030504040204" pitchFamily="34" charset="0"/>
                        </a:rPr>
                      </a:br>
                      <a:r>
                        <a:rPr lang="en-US" sz="900" b="1" i="0" u="none" strike="noStrike">
                          <a:solidFill>
                            <a:srgbClr val="000000"/>
                          </a:solidFill>
                          <a:effectLst/>
                          <a:latin typeface="Verdana" panose="020B0604030504040204" pitchFamily="34" charset="0"/>
                        </a:rPr>
                        <a:t>Q3 2018</a:t>
                      </a:r>
                      <a:endParaRPr lang="en-US" sz="1900" b="0" i="0" u="none" strike="noStrike">
                        <a:effectLst/>
                        <a:latin typeface="Arial" panose="020B0604020202020204" pitchFamily="34" charset="0"/>
                      </a:endParaRPr>
                    </a:p>
                  </a:txBody>
                  <a:tcPr marL="10208" marR="10208" marT="10208" marB="0" anchor="ctr">
                    <a:lnL w="6350" cap="flat" cmpd="sng" algn="ctr">
                      <a:solidFill>
                        <a:srgbClr val="D6D6D6"/>
                      </a:solidFill>
                      <a:prstDash val="solid"/>
                      <a:round/>
                      <a:headEnd type="none" w="med" len="med"/>
                      <a:tailEnd type="none" w="med" len="med"/>
                    </a:lnL>
                    <a:lnR w="6350" cap="flat" cmpd="sng" algn="ctr">
                      <a:solidFill>
                        <a:srgbClr val="D6D6D6"/>
                      </a:solidFill>
                      <a:prstDash val="solid"/>
                      <a:round/>
                      <a:headEnd type="none" w="med" len="med"/>
                      <a:tailEnd type="none" w="med" len="med"/>
                    </a:lnR>
                    <a:lnT w="6350" cap="flat" cmpd="sng" algn="ctr">
                      <a:solidFill>
                        <a:srgbClr val="D6D6D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E9FB"/>
                    </a:solidFill>
                  </a:tcPr>
                </a:tc>
                <a:tc>
                  <a:txBody>
                    <a:bodyPr/>
                    <a:lstStyle/>
                    <a:p>
                      <a:pPr algn="ctr" fontAlgn="ctr">
                        <a:spcBef>
                          <a:spcPts val="0"/>
                        </a:spcBef>
                        <a:spcAft>
                          <a:spcPts val="0"/>
                        </a:spcAft>
                      </a:pPr>
                      <a:r>
                        <a:rPr lang="en-US" sz="900" b="1" i="0" u="none" strike="noStrike">
                          <a:solidFill>
                            <a:srgbClr val="000000"/>
                          </a:solidFill>
                          <a:effectLst/>
                          <a:latin typeface="Verdana" panose="020B0604030504040204" pitchFamily="34" charset="0"/>
                        </a:rPr>
                        <a:t>Sales $</a:t>
                      </a:r>
                      <a:br>
                        <a:rPr lang="en-US" sz="900" b="1" i="0" u="none" strike="noStrike">
                          <a:solidFill>
                            <a:srgbClr val="000000"/>
                          </a:solidFill>
                          <a:effectLst/>
                          <a:latin typeface="Verdana" panose="020B0604030504040204" pitchFamily="34" charset="0"/>
                        </a:rPr>
                      </a:br>
                      <a:r>
                        <a:rPr lang="en-US" sz="900" b="1" i="0" u="none" strike="noStrike">
                          <a:solidFill>
                            <a:srgbClr val="000000"/>
                          </a:solidFill>
                          <a:effectLst/>
                          <a:latin typeface="Verdana" panose="020B0604030504040204" pitchFamily="34" charset="0"/>
                        </a:rPr>
                        <a:t>Q4 2018</a:t>
                      </a:r>
                      <a:endParaRPr lang="en-US" sz="1900" b="0" i="0" u="none" strike="noStrike">
                        <a:effectLst/>
                        <a:latin typeface="Arial" panose="020B0604020202020204" pitchFamily="34" charset="0"/>
                      </a:endParaRPr>
                    </a:p>
                  </a:txBody>
                  <a:tcPr marL="10208" marR="10208" marT="10208" marB="0" anchor="ctr">
                    <a:lnL w="6350" cap="flat" cmpd="sng" algn="ctr">
                      <a:solidFill>
                        <a:srgbClr val="D6D6D6"/>
                      </a:solidFill>
                      <a:prstDash val="solid"/>
                      <a:round/>
                      <a:headEnd type="none" w="med" len="med"/>
                      <a:tailEnd type="none" w="med" len="med"/>
                    </a:lnL>
                    <a:lnR w="6350" cap="flat" cmpd="sng" algn="ctr">
                      <a:solidFill>
                        <a:srgbClr val="D6D6D6"/>
                      </a:solidFill>
                      <a:prstDash val="solid"/>
                      <a:round/>
                      <a:headEnd type="none" w="med" len="med"/>
                      <a:tailEnd type="none" w="med" len="med"/>
                    </a:lnR>
                    <a:lnT w="6350" cap="flat" cmpd="sng" algn="ctr">
                      <a:solidFill>
                        <a:srgbClr val="D6D6D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E9FB"/>
                    </a:solidFill>
                  </a:tcPr>
                </a:tc>
                <a:tc>
                  <a:txBody>
                    <a:bodyPr/>
                    <a:lstStyle/>
                    <a:p>
                      <a:pPr algn="ctr" fontAlgn="ctr">
                        <a:spcBef>
                          <a:spcPts val="0"/>
                        </a:spcBef>
                        <a:spcAft>
                          <a:spcPts val="0"/>
                        </a:spcAft>
                      </a:pPr>
                      <a:r>
                        <a:rPr lang="en-US" sz="900" b="1" i="0" u="none" strike="noStrike">
                          <a:solidFill>
                            <a:srgbClr val="000000"/>
                          </a:solidFill>
                          <a:effectLst/>
                          <a:latin typeface="Verdana" panose="020B0604030504040204" pitchFamily="34" charset="0"/>
                        </a:rPr>
                        <a:t>Sales $</a:t>
                      </a:r>
                      <a:br>
                        <a:rPr lang="en-US" sz="900" b="1" i="0" u="none" strike="noStrike">
                          <a:solidFill>
                            <a:srgbClr val="000000"/>
                          </a:solidFill>
                          <a:effectLst/>
                          <a:latin typeface="Verdana" panose="020B0604030504040204" pitchFamily="34" charset="0"/>
                        </a:rPr>
                      </a:br>
                      <a:r>
                        <a:rPr lang="en-US" sz="900" b="1" i="0" u="none" strike="noStrike">
                          <a:solidFill>
                            <a:srgbClr val="000000"/>
                          </a:solidFill>
                          <a:effectLst/>
                          <a:latin typeface="Verdana" panose="020B0604030504040204" pitchFamily="34" charset="0"/>
                        </a:rPr>
                        <a:t>Q1 2019</a:t>
                      </a:r>
                      <a:endParaRPr lang="en-US" sz="1900" b="0" i="0" u="none" strike="noStrike">
                        <a:effectLst/>
                        <a:latin typeface="Arial" panose="020B0604020202020204" pitchFamily="34" charset="0"/>
                      </a:endParaRPr>
                    </a:p>
                  </a:txBody>
                  <a:tcPr marL="10208" marR="10208" marT="10208" marB="0" anchor="ctr">
                    <a:lnL w="6350" cap="flat" cmpd="sng" algn="ctr">
                      <a:solidFill>
                        <a:srgbClr val="D6D6D6"/>
                      </a:solidFill>
                      <a:prstDash val="solid"/>
                      <a:round/>
                      <a:headEnd type="none" w="med" len="med"/>
                      <a:tailEnd type="none" w="med" len="med"/>
                    </a:lnL>
                    <a:lnR w="6350" cap="flat" cmpd="sng" algn="ctr">
                      <a:solidFill>
                        <a:srgbClr val="D6D6D6"/>
                      </a:solidFill>
                      <a:prstDash val="solid"/>
                      <a:round/>
                      <a:headEnd type="none" w="med" len="med"/>
                      <a:tailEnd type="none" w="med" len="med"/>
                    </a:lnR>
                    <a:lnT w="6350" cap="flat" cmpd="sng" algn="ctr">
                      <a:solidFill>
                        <a:srgbClr val="D6D6D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E9FB"/>
                    </a:solidFill>
                  </a:tcPr>
                </a:tc>
                <a:extLst>
                  <a:ext uri="{0D108BD9-81ED-4DB2-BD59-A6C34878D82A}">
                    <a16:rowId xmlns:a16="http://schemas.microsoft.com/office/drawing/2014/main" val="4157307365"/>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CAVERJECT</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$1,039,840</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$1,075,081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$881,863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304827426"/>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CAVERJECT IMPULSE</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$1,650,052</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$1,624,702</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$1,365,774</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874493515"/>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CIALIS</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$431,314,989</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$158,640,923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$106,292,657</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858262220"/>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EDEX</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$2,795,726</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$2,732,182</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$2,818,901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3305691043"/>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ISOXSUPRINE HCL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$14,405</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$17,054</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$15,436</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506483096"/>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LEVITRA</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$19,983,071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$17,531,155</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$5,047,222</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4111097049"/>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MUSE</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$1,321,099</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$2,168,119</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$1,983,118</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2083684064"/>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ORAVERSE</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$100,661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$51,371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$246,361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3487600903"/>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PAPAVERINE HCL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$3,372,097</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$3,970,493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$4,086,655</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875107"/>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PHENTOLAMINE MESY</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$1,723,663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$1,297,337</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$3,724,094</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3962546612"/>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SILDENAFIL CIT</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$30,805,704</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$15,548,174</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$12,811,890</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2419891073"/>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STAXYN</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$1,341,108</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$729,813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$336,628</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2374202752"/>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STENDRA</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$6,330,770</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$5,778,411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$4,862,451</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469294491"/>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TADALAFIL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$6,823,159</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$249,864,407</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$181,413,786</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463699352"/>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VARDENAFIL HCL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$7,899,970</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$11,072,526</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864325665"/>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VIAGRA</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$58,462,139</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$43,086,105</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$33,602,115</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2647764730"/>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YOHIMBE</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051381363"/>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YOHIMBINE HCL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 </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BDA"/>
                    </a:solidFill>
                  </a:tcPr>
                </a:tc>
                <a:extLst>
                  <a:ext uri="{0D108BD9-81ED-4DB2-BD59-A6C34878D82A}">
                    <a16:rowId xmlns:a16="http://schemas.microsoft.com/office/drawing/2014/main" val="1125404155"/>
                  </a:ext>
                </a:extLst>
              </a:tr>
              <a:tr h="180068">
                <a:tc>
                  <a:txBody>
                    <a:bodyPr/>
                    <a:lstStyle/>
                    <a:p>
                      <a:pPr algn="l" fontAlgn="ctr">
                        <a:spcBef>
                          <a:spcPts val="0"/>
                        </a:spcBef>
                        <a:spcAft>
                          <a:spcPts val="0"/>
                        </a:spcAft>
                      </a:pPr>
                      <a:r>
                        <a:rPr lang="en-US" sz="900" b="0" i="0" u="none" strike="noStrike">
                          <a:solidFill>
                            <a:srgbClr val="000000"/>
                          </a:solidFill>
                          <a:effectLst/>
                          <a:latin typeface="Verdana" panose="020B0604030504040204" pitchFamily="34" charset="0"/>
                        </a:rPr>
                        <a:t>Grand Total</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$567,078,483</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a:solidFill>
                            <a:srgbClr val="000000"/>
                          </a:solidFill>
                          <a:effectLst/>
                          <a:latin typeface="Verdana" panose="020B0604030504040204" pitchFamily="34" charset="0"/>
                        </a:rPr>
                        <a:t>$512,015,297</a:t>
                      </a:r>
                      <a:endParaRPr lang="en-US" sz="1900" b="0" i="0" u="none" strike="noStrike">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tc>
                  <a:txBody>
                    <a:bodyPr/>
                    <a:lstStyle/>
                    <a:p>
                      <a:pPr algn="r" fontAlgn="ctr">
                        <a:spcBef>
                          <a:spcPts val="0"/>
                        </a:spcBef>
                        <a:spcAft>
                          <a:spcPts val="0"/>
                        </a:spcAft>
                      </a:pPr>
                      <a:r>
                        <a:rPr lang="en-US" sz="900" b="0" i="0" u="none" strike="noStrike" dirty="0">
                          <a:solidFill>
                            <a:srgbClr val="000000"/>
                          </a:solidFill>
                          <a:effectLst/>
                          <a:latin typeface="Verdana" panose="020B0604030504040204" pitchFamily="34" charset="0"/>
                        </a:rPr>
                        <a:t>$370,561,477</a:t>
                      </a:r>
                      <a:endParaRPr lang="en-US" sz="1900" b="0" i="0" u="none" strike="noStrike" dirty="0">
                        <a:effectLst/>
                        <a:latin typeface="Arial" panose="020B0604020202020204" pitchFamily="34" charset="0"/>
                      </a:endParaRPr>
                    </a:p>
                  </a:txBody>
                  <a:tcPr marL="10208" marR="10208" marT="1020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3F2"/>
                    </a:solidFill>
                  </a:tcPr>
                </a:tc>
                <a:extLst>
                  <a:ext uri="{0D108BD9-81ED-4DB2-BD59-A6C34878D82A}">
                    <a16:rowId xmlns:a16="http://schemas.microsoft.com/office/drawing/2014/main" val="3999537403"/>
                  </a:ext>
                </a:extLst>
              </a:tr>
            </a:tbl>
          </a:graphicData>
        </a:graphic>
      </p:graphicFrame>
      <p:sp>
        <p:nvSpPr>
          <p:cNvPr id="6" name="Content Placeholder 2">
            <a:extLst>
              <a:ext uri="{FF2B5EF4-FFF2-40B4-BE49-F238E27FC236}">
                <a16:creationId xmlns:a16="http://schemas.microsoft.com/office/drawing/2014/main" id="{67EA300F-7B73-054E-9DFB-17A5B717971B}"/>
              </a:ext>
            </a:extLst>
          </p:cNvPr>
          <p:cNvSpPr txBox="1">
            <a:spLocks/>
          </p:cNvSpPr>
          <p:nvPr/>
        </p:nvSpPr>
        <p:spPr>
          <a:xfrm>
            <a:off x="667987" y="1606058"/>
            <a:ext cx="3333997" cy="57512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90000"/>
              </a:lnSpc>
              <a:buNone/>
            </a:pPr>
            <a:r>
              <a:rPr lang="en-US" sz="1800" b="1" dirty="0"/>
              <a:t>Market 23</a:t>
            </a:r>
          </a:p>
        </p:txBody>
      </p:sp>
    </p:spTree>
    <p:extLst>
      <p:ext uri="{BB962C8B-B14F-4D97-AF65-F5344CB8AC3E}">
        <p14:creationId xmlns:p14="http://schemas.microsoft.com/office/powerpoint/2010/main" val="1558308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0150" y="0"/>
            <a:ext cx="6734210" cy="6858000"/>
          </a:xfrm>
          <a:prstGeom prst="rect">
            <a:avLst/>
          </a:prstGeom>
        </p:spPr>
      </p:pic>
    </p:spTree>
    <p:extLst>
      <p:ext uri="{BB962C8B-B14F-4D97-AF65-F5344CB8AC3E}">
        <p14:creationId xmlns:p14="http://schemas.microsoft.com/office/powerpoint/2010/main" val="1434514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0"/>
            <a:ext cx="9144000" cy="5585340"/>
          </a:xfrm>
          <a:prstGeom prst="rect">
            <a:avLst/>
          </a:prstGeom>
        </p:spPr>
      </p:pic>
    </p:spTree>
    <p:extLst>
      <p:ext uri="{BB962C8B-B14F-4D97-AF65-F5344CB8AC3E}">
        <p14:creationId xmlns:p14="http://schemas.microsoft.com/office/powerpoint/2010/main" val="1910838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4200"/>
            <a:ext cx="9144000" cy="5667874"/>
          </a:xfrm>
          <a:prstGeom prst="rect">
            <a:avLst/>
          </a:prstGeom>
        </p:spPr>
      </p:pic>
    </p:spTree>
    <p:extLst>
      <p:ext uri="{BB962C8B-B14F-4D97-AF65-F5344CB8AC3E}">
        <p14:creationId xmlns:p14="http://schemas.microsoft.com/office/powerpoint/2010/main" val="2449523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2300"/>
            <a:ext cx="9144000" cy="5606400"/>
          </a:xfrm>
          <a:prstGeom prst="rect">
            <a:avLst/>
          </a:prstGeom>
        </p:spPr>
      </p:pic>
    </p:spTree>
    <p:extLst>
      <p:ext uri="{BB962C8B-B14F-4D97-AF65-F5344CB8AC3E}">
        <p14:creationId xmlns:p14="http://schemas.microsoft.com/office/powerpoint/2010/main" val="300560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60401"/>
            <a:ext cx="9144000" cy="5527971"/>
          </a:xfrm>
          <a:prstGeom prst="rect">
            <a:avLst/>
          </a:prstGeom>
        </p:spPr>
      </p:pic>
    </p:spTree>
    <p:extLst>
      <p:ext uri="{BB962C8B-B14F-4D97-AF65-F5344CB8AC3E}">
        <p14:creationId xmlns:p14="http://schemas.microsoft.com/office/powerpoint/2010/main" val="3553599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E6C476-11BB-034C-BACB-8C211250B470}"/>
              </a:ext>
            </a:extLst>
          </p:cNvPr>
          <p:cNvSpPr/>
          <p:nvPr/>
        </p:nvSpPr>
        <p:spPr>
          <a:xfrm>
            <a:off x="405113" y="1624277"/>
            <a:ext cx="8079129" cy="2308324"/>
          </a:xfrm>
          <a:prstGeom prst="rect">
            <a:avLst/>
          </a:prstGeom>
        </p:spPr>
        <p:txBody>
          <a:bodyPr wrap="square">
            <a:spAutoFit/>
          </a:bodyPr>
          <a:lstStyle/>
          <a:p>
            <a:r>
              <a:rPr lang="en-US" dirty="0">
                <a:hlinkClick r:id="rId2"/>
              </a:rPr>
              <a:t>https://knowledge.dataiku.com/latest/kb/dataiku-cloud-offer/free-trial.html</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60F68E4A-0882-E549-B95B-5ECF6D6FA744}"/>
              </a:ext>
            </a:extLst>
          </p:cNvPr>
          <p:cNvSpPr txBox="1">
            <a:spLocks/>
          </p:cNvSpPr>
          <p:nvPr/>
        </p:nvSpPr>
        <p:spPr>
          <a:xfrm>
            <a:off x="304212" y="399859"/>
            <a:ext cx="8951347" cy="914964"/>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a:solidFill>
                  <a:srgbClr val="2C7C9F"/>
                </a:solidFill>
                <a:latin typeface="Calibri" panose="020F0502020204030204" pitchFamily="34" charset="0"/>
                <a:cs typeface="Calibri" panose="020F0502020204030204" pitchFamily="34" charset="0"/>
              </a:rPr>
              <a:t>Try Easy ML free for 2 weeks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0899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304212" y="399859"/>
            <a:ext cx="8951347" cy="914964"/>
          </a:xfrm>
        </p:spPr>
        <p:txBody>
          <a:bodyPr>
            <a:normAutofit/>
          </a:bodyPr>
          <a:lstStyle/>
          <a:p>
            <a:r>
              <a:rPr lang="en-US" dirty="0">
                <a:solidFill>
                  <a:srgbClr val="2C7C9F"/>
                </a:solidFill>
                <a:latin typeface="Calibri" panose="020F0502020204030204" pitchFamily="34" charset="0"/>
                <a:cs typeface="Calibri" panose="020F0502020204030204" pitchFamily="34" charset="0"/>
              </a:rPr>
              <a:t>Machine Learning Models in R</a:t>
            </a:r>
            <a:endParaRPr lang="en-US" dirty="0">
              <a:latin typeface="Calibri" panose="020F0502020204030204" pitchFamily="34" charset="0"/>
              <a:cs typeface="Calibri" panose="020F0502020204030204" pitchFamily="34" charset="0"/>
            </a:endParaRPr>
          </a:p>
        </p:txBody>
      </p:sp>
      <p:graphicFrame>
        <p:nvGraphicFramePr>
          <p:cNvPr id="3" name="Table 2"/>
          <p:cNvGraphicFramePr>
            <a:graphicFrameLocks noGrp="1"/>
          </p:cNvGraphicFramePr>
          <p:nvPr/>
        </p:nvGraphicFramePr>
        <p:xfrm>
          <a:off x="1628589" y="1314823"/>
          <a:ext cx="6096000" cy="4079240"/>
        </p:xfrm>
        <a:graphic>
          <a:graphicData uri="http://schemas.openxmlformats.org/drawingml/2006/table">
            <a:tbl>
              <a:tblPr firstRow="1" bandRow="1">
                <a:tableStyleId>{6E25E649-3F16-4E02-A733-19D2CDBF48F0}</a:tableStyleId>
              </a:tblPr>
              <a:tblGrid>
                <a:gridCol w="3287059">
                  <a:extLst>
                    <a:ext uri="{9D8B030D-6E8A-4147-A177-3AD203B41FA5}">
                      <a16:colId xmlns:a16="http://schemas.microsoft.com/office/drawing/2014/main" val="20000"/>
                    </a:ext>
                  </a:extLst>
                </a:gridCol>
                <a:gridCol w="1329764">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17177">
                  <a:extLst>
                    <a:ext uri="{9D8B030D-6E8A-4147-A177-3AD203B41FA5}">
                      <a16:colId xmlns:a16="http://schemas.microsoft.com/office/drawing/2014/main" val="20003"/>
                    </a:ext>
                  </a:extLst>
                </a:gridCol>
              </a:tblGrid>
              <a:tr h="370840">
                <a:tc>
                  <a:txBody>
                    <a:bodyPr/>
                    <a:lstStyle/>
                    <a:p>
                      <a:r>
                        <a:rPr lang="en-US" sz="1600" dirty="0"/>
                        <a:t>Model Name</a:t>
                      </a:r>
                    </a:p>
                  </a:txBody>
                  <a:tcPr/>
                </a:tc>
                <a:tc>
                  <a:txBody>
                    <a:bodyPr/>
                    <a:lstStyle/>
                    <a:p>
                      <a:r>
                        <a:rPr lang="en-US" sz="1600" dirty="0"/>
                        <a:t>Method</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0000"/>
                  </a:ext>
                </a:extLst>
              </a:tr>
              <a:tr h="370840">
                <a:tc>
                  <a:txBody>
                    <a:bodyPr/>
                    <a:lstStyle/>
                    <a:p>
                      <a:r>
                        <a:rPr lang="en-US" sz="1600" dirty="0"/>
                        <a:t>General Linear Models</a:t>
                      </a:r>
                    </a:p>
                  </a:txBody>
                  <a:tcPr/>
                </a:tc>
                <a:tc>
                  <a:txBody>
                    <a:bodyPr/>
                    <a:lstStyle/>
                    <a:p>
                      <a:r>
                        <a:rPr lang="en-US" sz="1600" dirty="0" err="1"/>
                        <a:t>glm</a:t>
                      </a:r>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0001"/>
                  </a:ext>
                </a:extLst>
              </a:tr>
              <a:tr h="370840">
                <a:tc>
                  <a:txBody>
                    <a:bodyPr/>
                    <a:lstStyle/>
                    <a:p>
                      <a:r>
                        <a:rPr lang="en-US" sz="1600" dirty="0"/>
                        <a:t>Linear Discriminant</a:t>
                      </a:r>
                      <a:r>
                        <a:rPr lang="en-US" sz="1600" baseline="0" dirty="0"/>
                        <a:t> Analysis</a:t>
                      </a:r>
                      <a:endParaRPr lang="en-US" sz="1600" dirty="0"/>
                    </a:p>
                  </a:txBody>
                  <a:tcPr/>
                </a:tc>
                <a:tc>
                  <a:txBody>
                    <a:bodyPr/>
                    <a:lstStyle/>
                    <a:p>
                      <a:r>
                        <a:rPr lang="en-US" sz="1600" dirty="0" err="1"/>
                        <a:t>lda</a:t>
                      </a:r>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0002"/>
                  </a:ext>
                </a:extLst>
              </a:tr>
              <a:tr h="370840">
                <a:tc>
                  <a:txBody>
                    <a:bodyPr/>
                    <a:lstStyle/>
                    <a:p>
                      <a:r>
                        <a:rPr lang="en-US" sz="1600" dirty="0"/>
                        <a:t>Quadratic Discriminant analysis</a:t>
                      </a:r>
                    </a:p>
                  </a:txBody>
                  <a:tcPr/>
                </a:tc>
                <a:tc>
                  <a:txBody>
                    <a:bodyPr/>
                    <a:lstStyle/>
                    <a:p>
                      <a:r>
                        <a:rPr lang="en-US" sz="1600" dirty="0" err="1"/>
                        <a:t>qda</a:t>
                      </a:r>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0003"/>
                  </a:ext>
                </a:extLst>
              </a:tr>
              <a:tr h="370840">
                <a:tc>
                  <a:txBody>
                    <a:bodyPr/>
                    <a:lstStyle/>
                    <a:p>
                      <a:r>
                        <a:rPr lang="en-US" sz="1600" dirty="0"/>
                        <a:t>K </a:t>
                      </a:r>
                      <a:r>
                        <a:rPr lang="mr-IN" sz="1600" dirty="0"/>
                        <a:t>–</a:t>
                      </a:r>
                      <a:r>
                        <a:rPr lang="en-US" sz="1600" dirty="0"/>
                        <a:t> Nearest Neighbor</a:t>
                      </a:r>
                    </a:p>
                  </a:txBody>
                  <a:tcPr/>
                </a:tc>
                <a:tc>
                  <a:txBody>
                    <a:bodyPr/>
                    <a:lstStyle/>
                    <a:p>
                      <a:r>
                        <a:rPr lang="en-US" sz="1600" dirty="0" err="1"/>
                        <a:t>knn</a:t>
                      </a:r>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0004"/>
                  </a:ext>
                </a:extLst>
              </a:tr>
              <a:tr h="370840">
                <a:tc>
                  <a:txBody>
                    <a:bodyPr/>
                    <a:lstStyle/>
                    <a:p>
                      <a:r>
                        <a:rPr lang="en-US" sz="1600" dirty="0"/>
                        <a:t>Random Forest</a:t>
                      </a:r>
                    </a:p>
                  </a:txBody>
                  <a:tcPr/>
                </a:tc>
                <a:tc>
                  <a:txBody>
                    <a:bodyPr/>
                    <a:lstStyle/>
                    <a:p>
                      <a:r>
                        <a:rPr lang="en-US" sz="1600" dirty="0" err="1"/>
                        <a:t>rf</a:t>
                      </a:r>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0005"/>
                  </a:ext>
                </a:extLst>
              </a:tr>
              <a:tr h="370840">
                <a:tc>
                  <a:txBody>
                    <a:bodyPr/>
                    <a:lstStyle/>
                    <a:p>
                      <a:r>
                        <a:rPr lang="en-US" sz="1600" dirty="0"/>
                        <a:t>Custom</a:t>
                      </a:r>
                      <a:r>
                        <a:rPr lang="en-US" sz="1600" baseline="0" dirty="0"/>
                        <a:t> Random Forest</a:t>
                      </a:r>
                      <a:endParaRPr lang="en-US" sz="1600" dirty="0"/>
                    </a:p>
                  </a:txBody>
                  <a:tcPr/>
                </a:tc>
                <a:tc>
                  <a:txBody>
                    <a:bodyPr/>
                    <a:lstStyle/>
                    <a:p>
                      <a:r>
                        <a:rPr lang="en-US" sz="1600" dirty="0" err="1"/>
                        <a:t>customRF</a:t>
                      </a:r>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370840">
                <a:tc>
                  <a:txBody>
                    <a:bodyPr/>
                    <a:lstStyle/>
                    <a:p>
                      <a:r>
                        <a:rPr lang="en-US" sz="1600" dirty="0" err="1"/>
                        <a:t>XgBoost</a:t>
                      </a:r>
                      <a:endParaRPr lang="en-US" sz="1600" dirty="0"/>
                    </a:p>
                  </a:txBody>
                  <a:tcPr/>
                </a:tc>
                <a:tc>
                  <a:txBody>
                    <a:bodyPr/>
                    <a:lstStyle/>
                    <a:p>
                      <a:r>
                        <a:rPr lang="en-US" sz="1600" dirty="0" err="1"/>
                        <a:t>xgbTree</a:t>
                      </a:r>
                      <a:endParaRPr lang="en-US" sz="1600" dirty="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0007"/>
                  </a:ext>
                </a:extLst>
              </a:tr>
              <a:tr h="370840">
                <a:tc>
                  <a:txBody>
                    <a:bodyPr/>
                    <a:lstStyle/>
                    <a:p>
                      <a:r>
                        <a:rPr lang="en-US" sz="1600" dirty="0"/>
                        <a:t>Support Vector Machines</a:t>
                      </a:r>
                    </a:p>
                  </a:txBody>
                  <a:tcPr/>
                </a:tc>
                <a:tc>
                  <a:txBody>
                    <a:bodyPr/>
                    <a:lstStyle/>
                    <a:p>
                      <a:r>
                        <a:rPr lang="en-US" sz="1600" dirty="0" err="1"/>
                        <a:t>svmRadial</a:t>
                      </a:r>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10008"/>
                  </a:ext>
                </a:extLst>
              </a:tr>
              <a:tr h="370840">
                <a:tc>
                  <a:txBody>
                    <a:bodyPr/>
                    <a:lstStyle/>
                    <a:p>
                      <a:r>
                        <a:rPr lang="en-US" sz="1600" dirty="0"/>
                        <a:t>Neural Networks</a:t>
                      </a:r>
                    </a:p>
                  </a:txBody>
                  <a:tcPr/>
                </a:tc>
                <a:tc>
                  <a:txBody>
                    <a:bodyPr/>
                    <a:lstStyle/>
                    <a:p>
                      <a:r>
                        <a:rPr lang="en-US" sz="1600" dirty="0" err="1"/>
                        <a:t>nnet</a:t>
                      </a:r>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10009"/>
                  </a:ext>
                </a:extLst>
              </a:tr>
              <a:tr h="370840">
                <a:tc>
                  <a:txBody>
                    <a:bodyPr/>
                    <a:lstStyle/>
                    <a:p>
                      <a:r>
                        <a:rPr lang="en-US" sz="1600" dirty="0"/>
                        <a:t>Boosted Tree Models</a:t>
                      </a:r>
                    </a:p>
                  </a:txBody>
                  <a:tcPr/>
                </a:tc>
                <a:tc>
                  <a:txBody>
                    <a:bodyPr/>
                    <a:lstStyle/>
                    <a:p>
                      <a:r>
                        <a:rPr lang="en-US" sz="1600" dirty="0" err="1"/>
                        <a:t>gbm</a:t>
                      </a:r>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344689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135625" y="83195"/>
            <a:ext cx="6411434" cy="914964"/>
          </a:xfrm>
        </p:spPr>
        <p:txBody>
          <a:bodyPr>
            <a:normAutofit/>
          </a:bodyPr>
          <a:lstStyle/>
          <a:p>
            <a:r>
              <a:rPr lang="en-US" dirty="0">
                <a:solidFill>
                  <a:srgbClr val="2C7C9F"/>
                </a:solidFill>
                <a:latin typeface="Calibri" panose="020F0502020204030204" pitchFamily="34" charset="0"/>
                <a:cs typeface="Calibri" panose="020F0502020204030204" pitchFamily="34" charset="0"/>
              </a:rPr>
              <a:t>Code Structure Revision</a:t>
            </a:r>
            <a:endParaRPr lang="en-US" dirty="0">
              <a:latin typeface="Calibri" panose="020F0502020204030204" pitchFamily="34" charset="0"/>
              <a:cs typeface="Calibri" panose="020F0502020204030204" pitchFamily="34" charset="0"/>
            </a:endParaRPr>
          </a:p>
        </p:txBody>
      </p:sp>
      <p:sp>
        <p:nvSpPr>
          <p:cNvPr id="4" name="Rectangle 3"/>
          <p:cNvSpPr/>
          <p:nvPr/>
        </p:nvSpPr>
        <p:spPr>
          <a:xfrm>
            <a:off x="443911" y="766125"/>
            <a:ext cx="8700089" cy="5816977"/>
          </a:xfrm>
          <a:prstGeom prst="rect">
            <a:avLst/>
          </a:prstGeom>
        </p:spPr>
        <p:txBody>
          <a:bodyPr wrap="square">
            <a:spAutoFit/>
          </a:bodyPr>
          <a:lstStyle/>
          <a:p>
            <a:r>
              <a:rPr lang="en-US" sz="1200" dirty="0">
                <a:solidFill>
                  <a:srgbClr val="00B050"/>
                </a:solidFill>
              </a:rPr>
              <a:t># Regression and Classification Models</a:t>
            </a:r>
          </a:p>
          <a:p>
            <a:r>
              <a:rPr lang="en-US" sz="1200" dirty="0">
                <a:solidFill>
                  <a:schemeClr val="accent1"/>
                </a:solidFill>
              </a:rPr>
              <a:t>library(caret)</a:t>
            </a:r>
          </a:p>
          <a:p>
            <a:pPr marL="171450" indent="-171450">
              <a:buFont typeface="Wingdings" charset="0"/>
              <a:buChar char="Ø"/>
            </a:pPr>
            <a:endParaRPr lang="en-US" sz="1200" dirty="0">
              <a:solidFill>
                <a:srgbClr val="00B050"/>
              </a:solidFill>
            </a:endParaRPr>
          </a:p>
          <a:p>
            <a:r>
              <a:rPr lang="en-US" sz="1200" dirty="0">
                <a:solidFill>
                  <a:srgbClr val="00B050"/>
                </a:solidFill>
              </a:rPr>
              <a:t># Read data.</a:t>
            </a:r>
          </a:p>
          <a:p>
            <a:r>
              <a:rPr lang="en-US" sz="1200" dirty="0">
                <a:solidFill>
                  <a:srgbClr val="2C7C9F"/>
                </a:solidFill>
              </a:rPr>
              <a:t>dataset &lt;- dataset</a:t>
            </a:r>
          </a:p>
          <a:p>
            <a:endParaRPr lang="en-US" sz="1200" dirty="0">
              <a:solidFill>
                <a:srgbClr val="00B050"/>
              </a:solidFill>
            </a:endParaRPr>
          </a:p>
          <a:p>
            <a:r>
              <a:rPr lang="en-US" sz="1200" dirty="0">
                <a:solidFill>
                  <a:srgbClr val="00B050"/>
                </a:solidFill>
              </a:rPr>
              <a:t>#</a:t>
            </a:r>
            <a:r>
              <a:rPr lang="en-US" sz="1200" dirty="0" err="1">
                <a:solidFill>
                  <a:srgbClr val="00B050"/>
                </a:solidFill>
              </a:rPr>
              <a:t>Spliting</a:t>
            </a:r>
            <a:r>
              <a:rPr lang="en-US" sz="1200" dirty="0">
                <a:solidFill>
                  <a:srgbClr val="00B050"/>
                </a:solidFill>
              </a:rPr>
              <a:t> data as training and test set. Using </a:t>
            </a:r>
            <a:r>
              <a:rPr lang="en-US" sz="1200" dirty="0" err="1">
                <a:solidFill>
                  <a:srgbClr val="00B050"/>
                </a:solidFill>
              </a:rPr>
              <a:t>createDataPartition</a:t>
            </a:r>
            <a:r>
              <a:rPr lang="en-US" sz="1200" dirty="0">
                <a:solidFill>
                  <a:srgbClr val="00B050"/>
                </a:solidFill>
              </a:rPr>
              <a:t>() function from caret</a:t>
            </a:r>
          </a:p>
          <a:p>
            <a:r>
              <a:rPr lang="en-US" sz="1200" dirty="0">
                <a:solidFill>
                  <a:srgbClr val="2C7C9F"/>
                </a:solidFill>
              </a:rPr>
              <a:t>select1 &lt;- </a:t>
            </a:r>
            <a:r>
              <a:rPr lang="en-US" sz="1200" dirty="0" err="1">
                <a:solidFill>
                  <a:srgbClr val="2C7C9F"/>
                </a:solidFill>
              </a:rPr>
              <a:t>createDataPartition</a:t>
            </a:r>
            <a:r>
              <a:rPr lang="en-US" sz="1200" dirty="0">
                <a:solidFill>
                  <a:srgbClr val="2C7C9F"/>
                </a:solidFill>
              </a:rPr>
              <a:t>(</a:t>
            </a:r>
            <a:r>
              <a:rPr lang="en-US" sz="1200" dirty="0" err="1">
                <a:solidFill>
                  <a:srgbClr val="2C7C9F"/>
                </a:solidFill>
              </a:rPr>
              <a:t>dataset$</a:t>
            </a:r>
            <a:r>
              <a:rPr lang="en-US" sz="1200" dirty="0" err="1">
                <a:solidFill>
                  <a:srgbClr val="FF0000"/>
                </a:solidFill>
              </a:rPr>
              <a:t>diabetes</a:t>
            </a:r>
            <a:r>
              <a:rPr lang="en-US" sz="1200" dirty="0" err="1">
                <a:solidFill>
                  <a:srgbClr val="2C7C9F"/>
                </a:solidFill>
              </a:rPr>
              <a:t>,p</a:t>
            </a:r>
            <a:r>
              <a:rPr lang="en-US" sz="1200" dirty="0">
                <a:solidFill>
                  <a:srgbClr val="2C7C9F"/>
                </a:solidFill>
              </a:rPr>
              <a:t> = 0.80,list = FALSE)</a:t>
            </a:r>
          </a:p>
          <a:p>
            <a:r>
              <a:rPr lang="en-US" sz="1200" dirty="0" err="1">
                <a:solidFill>
                  <a:srgbClr val="E2751D"/>
                </a:solidFill>
              </a:rPr>
              <a:t>trainset</a:t>
            </a:r>
            <a:r>
              <a:rPr lang="en-US" sz="1200" dirty="0">
                <a:solidFill>
                  <a:srgbClr val="2C7C9F"/>
                </a:solidFill>
              </a:rPr>
              <a:t> &lt;- dataset[select1,]      #AS train 314*9</a:t>
            </a:r>
          </a:p>
          <a:p>
            <a:r>
              <a:rPr lang="en-US" sz="1200" dirty="0" err="1">
                <a:solidFill>
                  <a:srgbClr val="2C7C9F"/>
                </a:solidFill>
              </a:rPr>
              <a:t>testset</a:t>
            </a:r>
            <a:r>
              <a:rPr lang="en-US" sz="1200" dirty="0">
                <a:solidFill>
                  <a:srgbClr val="2C7C9F"/>
                </a:solidFill>
              </a:rPr>
              <a:t>  &lt;- dataset[-select1,]     #AS test   78*9</a:t>
            </a:r>
          </a:p>
          <a:p>
            <a:endParaRPr lang="en-US" sz="1200" dirty="0">
              <a:solidFill>
                <a:srgbClr val="00B050"/>
              </a:solidFill>
            </a:endParaRPr>
          </a:p>
          <a:p>
            <a:r>
              <a:rPr lang="en-US" sz="1200" dirty="0">
                <a:solidFill>
                  <a:srgbClr val="00B050"/>
                </a:solidFill>
              </a:rPr>
              <a:t># Resampling &amp; </a:t>
            </a:r>
            <a:r>
              <a:rPr lang="en-US" sz="1200" dirty="0" err="1">
                <a:solidFill>
                  <a:srgbClr val="00B050"/>
                </a:solidFill>
              </a:rPr>
              <a:t>Tunning</a:t>
            </a:r>
            <a:r>
              <a:rPr lang="en-US" sz="1200" dirty="0">
                <a:solidFill>
                  <a:srgbClr val="00B050"/>
                </a:solidFill>
              </a:rPr>
              <a:t> specific to </a:t>
            </a:r>
            <a:r>
              <a:rPr lang="en-US" sz="1200" dirty="0" err="1">
                <a:solidFill>
                  <a:srgbClr val="00B050"/>
                </a:solidFill>
              </a:rPr>
              <a:t>XgBoost</a:t>
            </a:r>
            <a:endParaRPr lang="en-US" sz="1200" dirty="0">
              <a:solidFill>
                <a:srgbClr val="00B050"/>
              </a:solidFill>
            </a:endParaRPr>
          </a:p>
          <a:p>
            <a:r>
              <a:rPr lang="en-US" sz="1200" dirty="0">
                <a:solidFill>
                  <a:srgbClr val="244A58"/>
                </a:solidFill>
              </a:rPr>
              <a:t>control</a:t>
            </a:r>
            <a:r>
              <a:rPr lang="en-US" sz="1200" dirty="0">
                <a:solidFill>
                  <a:srgbClr val="2C7C9F"/>
                </a:solidFill>
              </a:rPr>
              <a:t> &lt;- </a:t>
            </a:r>
            <a:r>
              <a:rPr lang="en-US" sz="1200" dirty="0" err="1">
                <a:solidFill>
                  <a:srgbClr val="2C7C9F"/>
                </a:solidFill>
              </a:rPr>
              <a:t>trainControl</a:t>
            </a:r>
            <a:r>
              <a:rPr lang="en-US" sz="1200" dirty="0">
                <a:solidFill>
                  <a:srgbClr val="2C7C9F"/>
                </a:solidFill>
              </a:rPr>
              <a:t>(method = "cv", number = 5</a:t>
            </a:r>
            <a:r>
              <a:rPr lang="en-US" sz="1200" dirty="0">
                <a:solidFill>
                  <a:srgbClr val="000000"/>
                </a:solidFill>
              </a:rPr>
              <a:t>)                                          </a:t>
            </a:r>
            <a:r>
              <a:rPr lang="en-US" sz="1200" dirty="0">
                <a:solidFill>
                  <a:srgbClr val="00B050"/>
                </a:solidFill>
              </a:rPr>
              <a:t># 5-fold CV</a:t>
            </a:r>
          </a:p>
          <a:p>
            <a:r>
              <a:rPr lang="en-US" sz="1200" dirty="0" err="1">
                <a:solidFill>
                  <a:srgbClr val="660066"/>
                </a:solidFill>
              </a:rPr>
              <a:t>tune_grid</a:t>
            </a:r>
            <a:r>
              <a:rPr lang="en-US" sz="1200" dirty="0">
                <a:solidFill>
                  <a:srgbClr val="2C7C9F"/>
                </a:solidFill>
              </a:rPr>
              <a:t> &lt;- </a:t>
            </a:r>
            <a:r>
              <a:rPr lang="en-US" sz="1200" dirty="0" err="1">
                <a:solidFill>
                  <a:srgbClr val="2C7C9F"/>
                </a:solidFill>
              </a:rPr>
              <a:t>expand.grid</a:t>
            </a:r>
            <a:r>
              <a:rPr lang="en-US" sz="1200" dirty="0">
                <a:solidFill>
                  <a:srgbClr val="2C7C9F"/>
                </a:solidFill>
              </a:rPr>
              <a:t>(</a:t>
            </a:r>
            <a:r>
              <a:rPr lang="en-US" sz="1200" dirty="0" err="1">
                <a:solidFill>
                  <a:srgbClr val="2C7C9F"/>
                </a:solidFill>
              </a:rPr>
              <a:t>nrounds</a:t>
            </a:r>
            <a:r>
              <a:rPr lang="en-US" sz="1200" dirty="0">
                <a:solidFill>
                  <a:srgbClr val="2C7C9F"/>
                </a:solidFill>
              </a:rPr>
              <a:t> = seq(from = 100, to = 1000, by = 50</a:t>
            </a:r>
            <a:r>
              <a:rPr lang="en-US" sz="1200" dirty="0">
                <a:solidFill>
                  <a:srgbClr val="00B050"/>
                </a:solidFill>
              </a:rPr>
              <a:t>),       #Number of trees, default: 100</a:t>
            </a:r>
          </a:p>
          <a:p>
            <a:r>
              <a:rPr lang="en-US" sz="1200" dirty="0">
                <a:solidFill>
                  <a:srgbClr val="2C7C9F"/>
                </a:solidFill>
              </a:rPr>
              <a:t>                              </a:t>
            </a:r>
            <a:r>
              <a:rPr lang="en-US" sz="1200" dirty="0" err="1">
                <a:solidFill>
                  <a:srgbClr val="2C7C9F"/>
                </a:solidFill>
              </a:rPr>
              <a:t>max_depth</a:t>
            </a:r>
            <a:r>
              <a:rPr lang="en-US" sz="1200" dirty="0">
                <a:solidFill>
                  <a:srgbClr val="2C7C9F"/>
                </a:solidFill>
              </a:rPr>
              <a:t> = c(2:6)</a:t>
            </a:r>
            <a:r>
              <a:rPr lang="en-US" sz="1200" dirty="0">
                <a:solidFill>
                  <a:srgbClr val="000000"/>
                </a:solidFill>
              </a:rPr>
              <a:t>,                                                           </a:t>
            </a:r>
            <a:r>
              <a:rPr lang="en-US" sz="1200" dirty="0">
                <a:solidFill>
                  <a:srgbClr val="00B050"/>
                </a:solidFill>
              </a:rPr>
              <a:t>#Maximum tree depth, default: 6  </a:t>
            </a:r>
          </a:p>
          <a:p>
            <a:r>
              <a:rPr lang="en-US" sz="1200" dirty="0">
                <a:solidFill>
                  <a:srgbClr val="2C7C9F"/>
                </a:solidFill>
              </a:rPr>
              <a:t>                              </a:t>
            </a:r>
            <a:r>
              <a:rPr lang="mr-IN" sz="1200" dirty="0" err="1">
                <a:solidFill>
                  <a:srgbClr val="2C7C9F"/>
                </a:solidFill>
              </a:rPr>
              <a:t>eta</a:t>
            </a:r>
            <a:r>
              <a:rPr lang="mr-IN" sz="1200" dirty="0">
                <a:solidFill>
                  <a:srgbClr val="2C7C9F"/>
                </a:solidFill>
              </a:rPr>
              <a:t> = c(0.04, 0.05,0.06,0.07,0.08,0.09,0.1)</a:t>
            </a:r>
            <a:r>
              <a:rPr lang="mr-IN" sz="1200" dirty="0">
                <a:solidFill>
                  <a:srgbClr val="000000"/>
                </a:solidFill>
              </a:rPr>
              <a:t>,   </a:t>
            </a:r>
            <a:r>
              <a:rPr lang="en-US" sz="1200" dirty="0">
                <a:solidFill>
                  <a:srgbClr val="000000"/>
                </a:solidFill>
              </a:rPr>
              <a:t>                </a:t>
            </a:r>
            <a:r>
              <a:rPr lang="mr-IN" sz="1200" dirty="0">
                <a:solidFill>
                  <a:srgbClr val="000000"/>
                </a:solidFill>
              </a:rPr>
              <a:t> </a:t>
            </a:r>
            <a:r>
              <a:rPr lang="mr-IN" sz="1200" dirty="0">
                <a:solidFill>
                  <a:srgbClr val="00B050"/>
                </a:solidFill>
              </a:rPr>
              <a:t>#Learning rate, default: 0.3</a:t>
            </a:r>
          </a:p>
          <a:p>
            <a:r>
              <a:rPr lang="mr-IN" sz="1200" dirty="0">
                <a:solidFill>
                  <a:srgbClr val="2C7C9F"/>
                </a:solidFill>
              </a:rPr>
              <a:t>      </a:t>
            </a:r>
            <a:r>
              <a:rPr lang="en-US" sz="1200" dirty="0">
                <a:solidFill>
                  <a:srgbClr val="2C7C9F"/>
                </a:solidFill>
              </a:rPr>
              <a:t>   </a:t>
            </a:r>
            <a:r>
              <a:rPr lang="mr-IN" sz="1200" dirty="0">
                <a:solidFill>
                  <a:srgbClr val="2C7C9F"/>
                </a:solidFill>
              </a:rPr>
              <a:t>         </a:t>
            </a:r>
            <a:r>
              <a:rPr lang="mr-IN" sz="1200" dirty="0" err="1">
                <a:solidFill>
                  <a:srgbClr val="2C7C9F"/>
                </a:solidFill>
              </a:rPr>
              <a:t>gamma</a:t>
            </a:r>
            <a:r>
              <a:rPr lang="mr-IN" sz="1200" dirty="0">
                <a:solidFill>
                  <a:srgbClr val="2C7C9F"/>
                </a:solidFill>
              </a:rPr>
              <a:t> = 0</a:t>
            </a:r>
            <a:r>
              <a:rPr lang="mr-IN" sz="1200" dirty="0">
                <a:solidFill>
                  <a:srgbClr val="000000"/>
                </a:solidFill>
              </a:rPr>
              <a:t>,               </a:t>
            </a:r>
            <a:r>
              <a:rPr lang="en-US" sz="1200" dirty="0">
                <a:solidFill>
                  <a:srgbClr val="000000"/>
                </a:solidFill>
              </a:rPr>
              <a:t>                                           </a:t>
            </a:r>
            <a:r>
              <a:rPr lang="mr-IN" sz="1200" dirty="0">
                <a:solidFill>
                  <a:srgbClr val="000000"/>
                </a:solidFill>
              </a:rPr>
              <a:t> </a:t>
            </a:r>
            <a:r>
              <a:rPr lang="mr-IN" sz="1200" dirty="0">
                <a:solidFill>
                  <a:srgbClr val="00B050"/>
                </a:solidFill>
              </a:rPr>
              <a:t>#Used for tuning of Regularization, default: 0</a:t>
            </a:r>
          </a:p>
          <a:p>
            <a:r>
              <a:rPr lang="mr-IN" sz="1200" dirty="0">
                <a:solidFill>
                  <a:srgbClr val="2C7C9F"/>
                </a:solidFill>
              </a:rPr>
              <a:t>      </a:t>
            </a:r>
            <a:r>
              <a:rPr lang="en-US" sz="1200" dirty="0">
                <a:solidFill>
                  <a:srgbClr val="2C7C9F"/>
                </a:solidFill>
              </a:rPr>
              <a:t>          </a:t>
            </a:r>
            <a:r>
              <a:rPr lang="mr-IN" sz="1200" dirty="0">
                <a:solidFill>
                  <a:srgbClr val="2C7C9F"/>
                </a:solidFill>
              </a:rPr>
              <a:t>     colsample_bytree = 1</a:t>
            </a:r>
            <a:r>
              <a:rPr lang="en-US" sz="1200" dirty="0">
                <a:solidFill>
                  <a:srgbClr val="2C7C9F"/>
                </a:solidFill>
              </a:rPr>
              <a:t>  </a:t>
            </a:r>
            <a:r>
              <a:rPr lang="en-US" sz="1200" dirty="0">
                <a:solidFill>
                  <a:srgbClr val="000000"/>
                </a:solidFill>
              </a:rPr>
              <a:t>,                                                </a:t>
            </a:r>
            <a:r>
              <a:rPr lang="mr-IN" sz="1200" dirty="0">
                <a:solidFill>
                  <a:srgbClr val="000000"/>
                </a:solidFill>
              </a:rPr>
              <a:t>    </a:t>
            </a:r>
            <a:r>
              <a:rPr lang="mr-IN" sz="1200" dirty="0">
                <a:solidFill>
                  <a:srgbClr val="00B050"/>
                </a:solidFill>
              </a:rPr>
              <a:t>#Column sampling, default: 1</a:t>
            </a:r>
          </a:p>
          <a:p>
            <a:r>
              <a:rPr lang="mr-IN" sz="1200" dirty="0">
                <a:solidFill>
                  <a:srgbClr val="2C7C9F"/>
                </a:solidFill>
              </a:rPr>
              <a:t>      </a:t>
            </a:r>
            <a:r>
              <a:rPr lang="en-US" sz="1200" dirty="0">
                <a:solidFill>
                  <a:srgbClr val="2C7C9F"/>
                </a:solidFill>
              </a:rPr>
              <a:t>            </a:t>
            </a:r>
            <a:r>
              <a:rPr lang="mr-IN" sz="1200" dirty="0">
                <a:solidFill>
                  <a:srgbClr val="2C7C9F"/>
                </a:solidFill>
              </a:rPr>
              <a:t>    min_child_weight = 1,    </a:t>
            </a:r>
            <a:r>
              <a:rPr lang="en-US" sz="1200" dirty="0">
                <a:solidFill>
                  <a:srgbClr val="2C7C9F"/>
                </a:solidFill>
              </a:rPr>
              <a:t>                                              </a:t>
            </a:r>
            <a:r>
              <a:rPr lang="mr-IN" sz="1200" dirty="0">
                <a:solidFill>
                  <a:srgbClr val="000000"/>
                </a:solidFill>
              </a:rPr>
              <a:t>   </a:t>
            </a:r>
            <a:r>
              <a:rPr lang="en-US" sz="1200" dirty="0">
                <a:solidFill>
                  <a:srgbClr val="000000"/>
                </a:solidFill>
              </a:rPr>
              <a:t> </a:t>
            </a:r>
            <a:r>
              <a:rPr lang="mr-IN" sz="1200" dirty="0">
                <a:solidFill>
                  <a:srgbClr val="00B050"/>
                </a:solidFill>
              </a:rPr>
              <a:t>#Minimum leaf weight, default: 1</a:t>
            </a:r>
          </a:p>
          <a:p>
            <a:r>
              <a:rPr lang="en-US" sz="1200" dirty="0">
                <a:solidFill>
                  <a:srgbClr val="2C7C9F"/>
                </a:solidFill>
              </a:rPr>
              <a:t>               </a:t>
            </a:r>
            <a:r>
              <a:rPr lang="mr-IN" sz="1200" dirty="0">
                <a:solidFill>
                  <a:srgbClr val="2C7C9F"/>
                </a:solidFill>
              </a:rPr>
              <a:t>        subsample = 1      </a:t>
            </a:r>
            <a:r>
              <a:rPr lang="en-US" sz="1200" dirty="0">
                <a:solidFill>
                  <a:srgbClr val="2C7C9F"/>
                </a:solidFill>
              </a:rPr>
              <a:t>                                                 </a:t>
            </a:r>
            <a:r>
              <a:rPr lang="mr-IN" sz="1200" dirty="0">
                <a:solidFill>
                  <a:srgbClr val="2C7C9F"/>
                </a:solidFill>
              </a:rPr>
              <a:t>    </a:t>
            </a:r>
            <a:r>
              <a:rPr lang="mr-IN" sz="1200" dirty="0">
                <a:solidFill>
                  <a:srgbClr val="000000"/>
                </a:solidFill>
              </a:rPr>
              <a:t> </a:t>
            </a:r>
            <a:r>
              <a:rPr lang="en-US" sz="1200" dirty="0">
                <a:solidFill>
                  <a:srgbClr val="000000"/>
                </a:solidFill>
              </a:rPr>
              <a:t> </a:t>
            </a:r>
            <a:r>
              <a:rPr lang="mr-IN" sz="1200" dirty="0">
                <a:solidFill>
                  <a:srgbClr val="00B050"/>
                </a:solidFill>
              </a:rPr>
              <a:t>#Row sampling, default: 1</a:t>
            </a:r>
            <a:endParaRPr lang="en-US" sz="1200" dirty="0">
              <a:solidFill>
                <a:srgbClr val="00B050"/>
              </a:solidFill>
            </a:endParaRPr>
          </a:p>
          <a:p>
            <a:r>
              <a:rPr lang="en-US" sz="1200" dirty="0">
                <a:solidFill>
                  <a:srgbClr val="2C7C9F"/>
                </a:solidFill>
              </a:rPr>
              <a:t>)</a:t>
            </a:r>
          </a:p>
          <a:p>
            <a:r>
              <a:rPr lang="en-US" sz="1200" dirty="0">
                <a:solidFill>
                  <a:srgbClr val="00B050"/>
                </a:solidFill>
              </a:rPr>
              <a:t># Modeling</a:t>
            </a:r>
            <a:endParaRPr lang="mr-IN" sz="1200" dirty="0">
              <a:solidFill>
                <a:srgbClr val="00B050"/>
              </a:solidFill>
            </a:endParaRPr>
          </a:p>
          <a:p>
            <a:r>
              <a:rPr lang="mr-IN" sz="1200" dirty="0">
                <a:solidFill>
                  <a:srgbClr val="2C7C9F"/>
                </a:solidFill>
              </a:rPr>
              <a:t>xg_fit &lt;- train(</a:t>
            </a:r>
            <a:r>
              <a:rPr lang="mr-IN" sz="1200" dirty="0">
                <a:solidFill>
                  <a:srgbClr val="FF0000"/>
                </a:solidFill>
              </a:rPr>
              <a:t>diabetes</a:t>
            </a:r>
            <a:r>
              <a:rPr lang="mr-IN" sz="1200" dirty="0">
                <a:solidFill>
                  <a:srgbClr val="2C7C9F"/>
                </a:solidFill>
              </a:rPr>
              <a:t> ~., </a:t>
            </a:r>
          </a:p>
          <a:p>
            <a:r>
              <a:rPr lang="mr-IN" sz="1200" dirty="0">
                <a:solidFill>
                  <a:srgbClr val="2C7C9F"/>
                </a:solidFill>
              </a:rPr>
              <a:t>               data =</a:t>
            </a:r>
            <a:r>
              <a:rPr lang="mr-IN" sz="1200" dirty="0">
                <a:solidFill>
                  <a:schemeClr val="accent3"/>
                </a:solidFill>
              </a:rPr>
              <a:t> trainset</a:t>
            </a:r>
            <a:r>
              <a:rPr lang="mr-IN" sz="1200" dirty="0">
                <a:solidFill>
                  <a:srgbClr val="2C7C9F"/>
                </a:solidFill>
              </a:rPr>
              <a:t>, </a:t>
            </a:r>
          </a:p>
          <a:p>
            <a:r>
              <a:rPr lang="mr-IN" sz="1200" dirty="0">
                <a:solidFill>
                  <a:srgbClr val="2C7C9F"/>
                </a:solidFill>
              </a:rPr>
              <a:t>                method = "xgbTree",</a:t>
            </a:r>
            <a:r>
              <a:rPr lang="en-US" sz="1200" dirty="0">
                <a:solidFill>
                  <a:srgbClr val="2C7C9F"/>
                </a:solidFill>
              </a:rPr>
              <a:t>    </a:t>
            </a:r>
            <a:endParaRPr lang="mr-IN" sz="1200" dirty="0">
              <a:solidFill>
                <a:srgbClr val="2C7C9F"/>
              </a:solidFill>
            </a:endParaRPr>
          </a:p>
          <a:p>
            <a:r>
              <a:rPr lang="mr-IN" sz="1200" dirty="0">
                <a:solidFill>
                  <a:srgbClr val="2C7C9F"/>
                </a:solidFill>
              </a:rPr>
              <a:t>                metric ='Accuracy',</a:t>
            </a:r>
          </a:p>
          <a:p>
            <a:r>
              <a:rPr lang="mr-IN" sz="1200" dirty="0">
                <a:solidFill>
                  <a:srgbClr val="2C7C9F"/>
                </a:solidFill>
              </a:rPr>
              <a:t>                trControl=</a:t>
            </a:r>
            <a:r>
              <a:rPr lang="mr-IN" sz="1200" dirty="0">
                <a:solidFill>
                  <a:schemeClr val="accent2"/>
                </a:solidFill>
              </a:rPr>
              <a:t>control</a:t>
            </a:r>
            <a:r>
              <a:rPr lang="mr-IN" sz="1200" dirty="0">
                <a:solidFill>
                  <a:srgbClr val="2C7C9F"/>
                </a:solidFill>
              </a:rPr>
              <a:t>,</a:t>
            </a:r>
          </a:p>
          <a:p>
            <a:r>
              <a:rPr lang="mr-IN" sz="1200" dirty="0">
                <a:solidFill>
                  <a:srgbClr val="2C7C9F"/>
                </a:solidFill>
              </a:rPr>
              <a:t>                tuneGrid =</a:t>
            </a:r>
            <a:r>
              <a:rPr lang="mr-IN" sz="1200" dirty="0">
                <a:solidFill>
                  <a:srgbClr val="660066"/>
                </a:solidFill>
              </a:rPr>
              <a:t> tune_grid</a:t>
            </a:r>
            <a:r>
              <a:rPr lang="mr-IN" sz="1200" dirty="0">
                <a:solidFill>
                  <a:srgbClr val="2C7C9F"/>
                </a:solidFill>
              </a:rPr>
              <a:t>,</a:t>
            </a:r>
          </a:p>
          <a:p>
            <a:r>
              <a:rPr lang="mr-IN" sz="1200" dirty="0">
                <a:solidFill>
                  <a:srgbClr val="2C7C9F"/>
                </a:solidFill>
              </a:rPr>
              <a:t>                tuneLength = 10</a:t>
            </a:r>
            <a:endParaRPr lang="en-US" sz="1200" dirty="0">
              <a:solidFill>
                <a:srgbClr val="2C7C9F"/>
              </a:solidFill>
            </a:endParaRPr>
          </a:p>
          <a:p>
            <a:r>
              <a:rPr lang="en-US" sz="1200" dirty="0">
                <a:solidFill>
                  <a:srgbClr val="2C7C9F"/>
                </a:solidFill>
              </a:rPr>
              <a:t>)</a:t>
            </a:r>
          </a:p>
          <a:p>
            <a:pPr marL="171450" indent="-171450">
              <a:buFont typeface="Wingdings" charset="0"/>
              <a:buChar char="Ø"/>
            </a:pPr>
            <a:endParaRPr lang="en-US" sz="1200" dirty="0">
              <a:solidFill>
                <a:srgbClr val="2C7C9F"/>
              </a:solidFill>
            </a:endParaRPr>
          </a:p>
        </p:txBody>
      </p:sp>
      <p:sp>
        <p:nvSpPr>
          <p:cNvPr id="9" name="Rectangle 8"/>
          <p:cNvSpPr/>
          <p:nvPr/>
        </p:nvSpPr>
        <p:spPr>
          <a:xfrm>
            <a:off x="443912" y="787768"/>
            <a:ext cx="8371810" cy="55927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895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986E-2C2C-4AE4-B6B7-BEC7D5C543E5}"/>
              </a:ext>
            </a:extLst>
          </p:cNvPr>
          <p:cNvSpPr>
            <a:spLocks noGrp="1"/>
          </p:cNvSpPr>
          <p:nvPr>
            <p:ph type="title"/>
          </p:nvPr>
        </p:nvSpPr>
        <p:spPr>
          <a:xfrm>
            <a:off x="83915" y="455409"/>
            <a:ext cx="8466050" cy="1524874"/>
          </a:xfrm>
        </p:spPr>
        <p:txBody>
          <a:bodyPr>
            <a:normAutofit/>
          </a:bodyPr>
          <a:lstStyle/>
          <a:p>
            <a:r>
              <a:rPr lang="en-US" dirty="0">
                <a:solidFill>
                  <a:srgbClr val="57903F"/>
                </a:solidFill>
                <a:latin typeface="Calibri" panose="020F0502020204030204" pitchFamily="34" charset="0"/>
                <a:cs typeface="Calibri" panose="020F0502020204030204" pitchFamily="34" charset="0"/>
              </a:rPr>
              <a:t>	</a:t>
            </a:r>
            <a:r>
              <a:rPr lang="en-US" dirty="0">
                <a:solidFill>
                  <a:srgbClr val="2C7C9F"/>
                </a:solidFill>
                <a:latin typeface="Calibri" panose="020F0502020204030204" pitchFamily="34" charset="0"/>
                <a:cs typeface="Calibri" panose="020F0502020204030204" pitchFamily="34" charset="0"/>
              </a:rPr>
              <a:t>Homework # 3 - Classification Models</a:t>
            </a:r>
            <a:br>
              <a:rPr lang="en-US" dirty="0">
                <a:solidFill>
                  <a:srgbClr val="57903F"/>
                </a:solidFill>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Content Placeholder 3"/>
          <p:cNvSpPr txBox="1">
            <a:spLocks/>
          </p:cNvSpPr>
          <p:nvPr/>
        </p:nvSpPr>
        <p:spPr>
          <a:xfrm>
            <a:off x="620320" y="2554149"/>
            <a:ext cx="8188637" cy="362102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800" dirty="0">
                <a:solidFill>
                  <a:srgbClr val="2C7C9F"/>
                </a:solidFill>
                <a:latin typeface="Calibri" panose="020F0502020204030204" pitchFamily="34" charset="0"/>
                <a:cs typeface="Calibri" panose="020F0502020204030204" pitchFamily="34" charset="0"/>
              </a:rPr>
              <a:t>                                                                                     </a:t>
            </a:r>
            <a:endParaRPr lang="en-US" sz="2000" dirty="0"/>
          </a:p>
          <a:p>
            <a:pPr marL="274320" lvl="1" indent="0">
              <a:lnSpc>
                <a:spcPct val="90000"/>
              </a:lnSpc>
              <a:buNone/>
            </a:pPr>
            <a:r>
              <a:rPr lang="en-US" sz="2000" dirty="0"/>
              <a:t>Did you include visuals in your presentation?</a:t>
            </a:r>
          </a:p>
          <a:p>
            <a:pPr marL="274320" lvl="1" indent="0">
              <a:lnSpc>
                <a:spcPct val="90000"/>
              </a:lnSpc>
              <a:buNone/>
            </a:pPr>
            <a:r>
              <a:rPr lang="en-US" sz="2000" dirty="0"/>
              <a:t>Did you state the percent of diabetes prevalence in the data?</a:t>
            </a:r>
          </a:p>
          <a:p>
            <a:pPr marL="274320" lvl="1" indent="0">
              <a:lnSpc>
                <a:spcPct val="90000"/>
              </a:lnSpc>
              <a:buNone/>
            </a:pPr>
            <a:r>
              <a:rPr lang="en-US" sz="2000" dirty="0"/>
              <a:t>Is the message clear. In every slide?</a:t>
            </a:r>
          </a:p>
          <a:p>
            <a:pPr marL="274320" lvl="1" indent="0">
              <a:lnSpc>
                <a:spcPct val="90000"/>
              </a:lnSpc>
              <a:buNone/>
            </a:pPr>
            <a:r>
              <a:rPr lang="en-US" sz="2000" dirty="0"/>
              <a:t>Are you providing relevant performance metrics? </a:t>
            </a:r>
          </a:p>
          <a:p>
            <a:pPr marL="274320" lvl="1" indent="0">
              <a:lnSpc>
                <a:spcPct val="90000"/>
              </a:lnSpc>
              <a:buNone/>
            </a:pPr>
            <a:r>
              <a:rPr lang="en-US" sz="2000" dirty="0"/>
              <a:t>Is AIC relevant for categorical models?</a:t>
            </a:r>
          </a:p>
          <a:p>
            <a:pPr marL="274320" lvl="1" indent="0">
              <a:lnSpc>
                <a:spcPct val="90000"/>
              </a:lnSpc>
              <a:buNone/>
            </a:pPr>
            <a:r>
              <a:rPr lang="en-US" sz="2000" dirty="0"/>
              <a:t>Did you include a table comparing models?</a:t>
            </a:r>
          </a:p>
          <a:p>
            <a:pPr marL="274320" lvl="1" indent="0">
              <a:lnSpc>
                <a:spcPct val="90000"/>
              </a:lnSpc>
              <a:buNone/>
            </a:pPr>
            <a:r>
              <a:rPr lang="en-US" sz="2000" dirty="0"/>
              <a:t>Do your conclusions make sense with the performances provided?</a:t>
            </a:r>
          </a:p>
          <a:p>
            <a:pPr marL="274320" lvl="1" indent="0">
              <a:lnSpc>
                <a:spcPct val="90000"/>
              </a:lnSpc>
              <a:buNone/>
            </a:pPr>
            <a:endParaRPr lang="en-US" sz="2000" dirty="0"/>
          </a:p>
          <a:p>
            <a:pPr marL="274320" lvl="1" indent="0">
              <a:lnSpc>
                <a:spcPct val="90000"/>
              </a:lnSpc>
              <a:buNone/>
            </a:pPr>
            <a:endParaRPr lang="en-US" sz="2000" dirty="0"/>
          </a:p>
        </p:txBody>
      </p:sp>
    </p:spTree>
    <p:extLst>
      <p:ext uri="{BB962C8B-B14F-4D97-AF65-F5344CB8AC3E}">
        <p14:creationId xmlns:p14="http://schemas.microsoft.com/office/powerpoint/2010/main" val="348155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990B-CD70-8944-907E-0CF4B163014B}"/>
              </a:ext>
            </a:extLst>
          </p:cNvPr>
          <p:cNvSpPr>
            <a:spLocks noGrp="1"/>
          </p:cNvSpPr>
          <p:nvPr>
            <p:ph type="title"/>
          </p:nvPr>
        </p:nvSpPr>
        <p:spPr/>
        <p:txBody>
          <a:bodyPr/>
          <a:lstStyle/>
          <a:p>
            <a:r>
              <a:rPr lang="en-US" dirty="0" err="1"/>
              <a:t>Pima.te</a:t>
            </a:r>
            <a:endParaRPr lang="en-US" dirty="0"/>
          </a:p>
        </p:txBody>
      </p:sp>
      <p:sp>
        <p:nvSpPr>
          <p:cNvPr id="3" name="Content Placeholder 2">
            <a:extLst>
              <a:ext uri="{FF2B5EF4-FFF2-40B4-BE49-F238E27FC236}">
                <a16:creationId xmlns:a16="http://schemas.microsoft.com/office/drawing/2014/main" id="{817AC4DA-2332-7D4C-A9BC-6071EED4EC0D}"/>
              </a:ext>
            </a:extLst>
          </p:cNvPr>
          <p:cNvSpPr>
            <a:spLocks noGrp="1"/>
          </p:cNvSpPr>
          <p:nvPr>
            <p:ph idx="1"/>
          </p:nvPr>
        </p:nvSpPr>
        <p:spPr/>
        <p:txBody>
          <a:bodyPr/>
          <a:lstStyle/>
          <a:p>
            <a:r>
              <a:rPr lang="en-US" b="1" dirty="0"/>
              <a:t>Description: </a:t>
            </a:r>
            <a:r>
              <a:rPr lang="en-US" dirty="0"/>
              <a:t>A population of women who were at least 21 years old, of Pima Indian heritage and living near Phoenix, Arizona, was tested for diabetes according to World Health Organization criteria. The data were collected by the US National Institute of Diabetes and Digestive and Kidney Diseases. We used the 532 complete records after dropping the (mainly missing) data on serum insulin.</a:t>
            </a:r>
          </a:p>
          <a:p>
            <a:pPr marL="0" indent="0">
              <a:buNone/>
            </a:pPr>
            <a:endParaRPr lang="en-US" b="1" dirty="0"/>
          </a:p>
        </p:txBody>
      </p:sp>
      <p:sp>
        <p:nvSpPr>
          <p:cNvPr id="4" name="Rectangle 3">
            <a:extLst>
              <a:ext uri="{FF2B5EF4-FFF2-40B4-BE49-F238E27FC236}">
                <a16:creationId xmlns:a16="http://schemas.microsoft.com/office/drawing/2014/main" id="{79DE82C3-03E2-924D-9B6A-6085F48C0793}"/>
              </a:ext>
            </a:extLst>
          </p:cNvPr>
          <p:cNvSpPr/>
          <p:nvPr/>
        </p:nvSpPr>
        <p:spPr>
          <a:xfrm>
            <a:off x="2777067" y="5181600"/>
            <a:ext cx="62088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can you improve your data description? </a:t>
            </a:r>
          </a:p>
        </p:txBody>
      </p:sp>
    </p:spTree>
    <p:extLst>
      <p:ext uri="{BB962C8B-B14F-4D97-AF65-F5344CB8AC3E}">
        <p14:creationId xmlns:p14="http://schemas.microsoft.com/office/powerpoint/2010/main" val="299676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98975" y="439557"/>
            <a:ext cx="8520600" cy="572700"/>
          </a:xfrm>
          <a:prstGeom prst="rect">
            <a:avLst/>
          </a:prstGeom>
        </p:spPr>
        <p:txBody>
          <a:bodyPr spcFirstLastPara="1" vert="horz" wrap="square" lIns="91425" tIns="91425" rIns="91425" bIns="91425" rtlCol="0" anchor="t" anchorCtr="0">
            <a:normAutofit fontScale="90000"/>
          </a:bodyPr>
          <a:lstStyle/>
          <a:p>
            <a:pPr algn="ctr"/>
            <a:r>
              <a:rPr lang="en-GB" dirty="0">
                <a:solidFill>
                  <a:srgbClr val="1C4587"/>
                </a:solidFill>
              </a:rPr>
              <a:t>Exploring the dataset </a:t>
            </a:r>
            <a:endParaRPr dirty="0">
              <a:solidFill>
                <a:srgbClr val="1C4587"/>
              </a:solidFill>
            </a:endParaRPr>
          </a:p>
        </p:txBody>
      </p:sp>
      <p:sp>
        <p:nvSpPr>
          <p:cNvPr id="92" name="Google Shape;92;p19"/>
          <p:cNvSpPr txBox="1">
            <a:spLocks noGrp="1"/>
          </p:cNvSpPr>
          <p:nvPr>
            <p:ph type="body" idx="1"/>
          </p:nvPr>
        </p:nvSpPr>
        <p:spPr>
          <a:xfrm>
            <a:off x="107425" y="1429950"/>
            <a:ext cx="8903700" cy="4355700"/>
          </a:xfrm>
          <a:prstGeom prst="rect">
            <a:avLst/>
          </a:prstGeom>
        </p:spPr>
        <p:txBody>
          <a:bodyPr spcFirstLastPara="1" vert="horz" wrap="square" lIns="91425" tIns="91425" rIns="91425" bIns="91425" rtlCol="0" anchor="t" anchorCtr="0">
            <a:normAutofit/>
          </a:bodyPr>
          <a:lstStyle/>
          <a:p>
            <a:pPr marL="0" indent="0">
              <a:buNone/>
            </a:pPr>
            <a:r>
              <a:rPr lang="en-GB" sz="1500">
                <a:solidFill>
                  <a:srgbClr val="292929"/>
                </a:solidFill>
                <a:highlight>
                  <a:srgbClr val="FFFFFF"/>
                </a:highlight>
              </a:rPr>
              <a:t>We will now explore the dataset further  and observe the characteristics of each variables involved in the survey. This will help us in understanding the dataset better.</a:t>
            </a:r>
            <a:endParaRPr sz="1500">
              <a:solidFill>
                <a:srgbClr val="292929"/>
              </a:solidFill>
              <a:highlight>
                <a:srgbClr val="FFFFFF"/>
              </a:highlight>
            </a:endParaRPr>
          </a:p>
          <a:p>
            <a:pPr marL="0" indent="0">
              <a:spcBef>
                <a:spcPts val="1200"/>
              </a:spcBef>
              <a:spcAft>
                <a:spcPts val="1200"/>
              </a:spcAft>
              <a:buNone/>
            </a:pPr>
            <a:r>
              <a:rPr lang="en-GB" sz="1500">
                <a:solidFill>
                  <a:srgbClr val="292929"/>
                </a:solidFill>
                <a:highlight>
                  <a:srgbClr val="FFFFFF"/>
                </a:highlight>
              </a:rPr>
              <a:t>On exploring the variable age, we observe that it does not follow a normal distribution as it is skewed to the right with outliers. We can see that the average age is 31 and the median age is 27. Doing the same for Blood Pressure, we can see that the variable is skewed left with outliers. The mean is  71 and median is 72.</a:t>
            </a:r>
            <a:endParaRPr sz="1700"/>
          </a:p>
        </p:txBody>
      </p:sp>
      <p:pic>
        <p:nvPicPr>
          <p:cNvPr id="93" name="Google Shape;93;p19"/>
          <p:cNvPicPr preferRelativeResize="0"/>
          <p:nvPr/>
        </p:nvPicPr>
        <p:blipFill rotWithShape="1">
          <a:blip r:embed="rId3">
            <a:alphaModFix/>
          </a:blip>
          <a:srcRect t="6135" r="14376" b="10842"/>
          <a:stretch/>
        </p:blipFill>
        <p:spPr>
          <a:xfrm>
            <a:off x="228226" y="3678076"/>
            <a:ext cx="4232951" cy="2054749"/>
          </a:xfrm>
          <a:prstGeom prst="rect">
            <a:avLst/>
          </a:prstGeom>
          <a:noFill/>
          <a:ln>
            <a:noFill/>
          </a:ln>
        </p:spPr>
      </p:pic>
      <p:pic>
        <p:nvPicPr>
          <p:cNvPr id="94" name="Google Shape;94;p19"/>
          <p:cNvPicPr preferRelativeResize="0"/>
          <p:nvPr/>
        </p:nvPicPr>
        <p:blipFill rotWithShape="1">
          <a:blip r:embed="rId4">
            <a:alphaModFix/>
          </a:blip>
          <a:srcRect t="6505" r="15404" b="11149"/>
          <a:stretch/>
        </p:blipFill>
        <p:spPr>
          <a:xfrm>
            <a:off x="4974900" y="3625126"/>
            <a:ext cx="3948276" cy="2160651"/>
          </a:xfrm>
          <a:prstGeom prst="rect">
            <a:avLst/>
          </a:prstGeom>
          <a:noFill/>
          <a:ln>
            <a:noFill/>
          </a:ln>
        </p:spPr>
      </p:pic>
      <p:sp>
        <p:nvSpPr>
          <p:cNvPr id="6" name="Rectangle 5">
            <a:extLst>
              <a:ext uri="{FF2B5EF4-FFF2-40B4-BE49-F238E27FC236}">
                <a16:creationId xmlns:a16="http://schemas.microsoft.com/office/drawing/2014/main" id="{33865E5A-EC98-BA4D-A31A-907CB05991AD}"/>
              </a:ext>
            </a:extLst>
          </p:cNvPr>
          <p:cNvSpPr/>
          <p:nvPr/>
        </p:nvSpPr>
        <p:spPr>
          <a:xfrm>
            <a:off x="2714287" y="5785650"/>
            <a:ext cx="62088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can you improve your data description?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42530</TotalTime>
  <Words>8975</Words>
  <Application>Microsoft Macintosh PowerPoint</Application>
  <PresentationFormat>On-screen Show (4:3)</PresentationFormat>
  <Paragraphs>1882</Paragraphs>
  <Slides>67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Garamond</vt:lpstr>
      <vt:lpstr>Times New Roman</vt:lpstr>
      <vt:lpstr>Tw Cen MT</vt:lpstr>
      <vt:lpstr>Verdana</vt:lpstr>
      <vt:lpstr>Wingdings</vt:lpstr>
      <vt:lpstr>Wingdings 2</vt:lpstr>
      <vt:lpstr>Clarity</vt:lpstr>
      <vt:lpstr>Analytics FOR BUSINESS Intelligence</vt:lpstr>
      <vt:lpstr>Course Planning</vt:lpstr>
      <vt:lpstr>Agenda:</vt:lpstr>
      <vt:lpstr>Tableau Practice # 2</vt:lpstr>
      <vt:lpstr> TABLEAU # 3 Use Tableau to visualize the main drivers of Diabetes                 </vt:lpstr>
      <vt:lpstr>Tableau Practice # 3</vt:lpstr>
      <vt:lpstr> Homework # 3 - Classification Models </vt:lpstr>
      <vt:lpstr>Pima.te</vt:lpstr>
      <vt:lpstr>Exploring the dataset </vt:lpstr>
      <vt:lpstr>3. Brief summary of the data</vt:lpstr>
      <vt:lpstr>PowerPoint Presentation</vt:lpstr>
      <vt:lpstr>Part ii: LOGISTIC REGRESSION MODEL</vt:lpstr>
      <vt:lpstr>PowerPoint Presentation</vt:lpstr>
      <vt:lpstr>PArt III: LDA &amp; QDA MODEL</vt:lpstr>
      <vt:lpstr>Part III: LDA &amp; QDA MODEL</vt:lpstr>
      <vt:lpstr>PowerPoint Presentation</vt:lpstr>
      <vt:lpstr>Prar V: MODEL SUMMARY</vt:lpstr>
      <vt:lpstr>Final Findings</vt:lpstr>
      <vt:lpstr>Moderate Accuracy range from 70% to 81%</vt:lpstr>
      <vt:lpstr>Homework #4 Bayesian Models</vt:lpstr>
      <vt:lpstr> REsampling</vt:lpstr>
      <vt:lpstr>Goal of Resampling</vt:lpstr>
      <vt:lpstr>Goal and Types of Resampling</vt:lpstr>
      <vt:lpstr>Cross-Validation           </vt:lpstr>
      <vt:lpstr>Bootstrap           </vt:lpstr>
      <vt:lpstr>Machine Learning Models use resampling and Non-parametric Models </vt:lpstr>
      <vt:lpstr>Model Selection</vt:lpstr>
      <vt:lpstr>Model Selection</vt:lpstr>
      <vt:lpstr>Model Performance on the testing set</vt:lpstr>
      <vt:lpstr>Confusion Matrix Results - 1</vt:lpstr>
      <vt:lpstr>Confusion Matrix Results - 2</vt:lpstr>
      <vt:lpstr>Feature Selection  or Variable Selection</vt:lpstr>
      <vt:lpstr>Other Classification Models</vt:lpstr>
      <vt:lpstr>Trees</vt:lpstr>
      <vt:lpstr>Decision Tree</vt:lpstr>
      <vt:lpstr>Decision Trees </vt:lpstr>
      <vt:lpstr>Decision Trees nodes metrics </vt:lpstr>
      <vt:lpstr>Decision Tree Choices</vt:lpstr>
      <vt:lpstr>Random Forest</vt:lpstr>
      <vt:lpstr>Random Forest Choices</vt:lpstr>
      <vt:lpstr>Extra Random Trees</vt:lpstr>
      <vt:lpstr>Extra Random Trees Choices</vt:lpstr>
      <vt:lpstr>XGBoost</vt:lpstr>
      <vt:lpstr>XGBoost Choices - 1</vt:lpstr>
      <vt:lpstr>XGBoost Choices - 2</vt:lpstr>
      <vt:lpstr>Gradient Boosted Trees</vt:lpstr>
      <vt:lpstr>Gradient Boosted Trees Choices</vt:lpstr>
      <vt:lpstr>Support Vector Machines</vt:lpstr>
      <vt:lpstr>Support Vector Machine Choices</vt:lpstr>
      <vt:lpstr>Stochastic Gradient Descent</vt:lpstr>
      <vt:lpstr>Stochastic Gradient Descent Choices</vt:lpstr>
      <vt:lpstr>Neural Networks</vt:lpstr>
      <vt:lpstr>Neural Networks Choices</vt:lpstr>
      <vt:lpstr>Logistic Regression</vt:lpstr>
      <vt:lpstr>Lasso Path</vt:lpstr>
      <vt:lpstr>K Nearest Neighbor</vt:lpstr>
      <vt:lpstr>K Nearest Neighbor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 in R</vt:lpstr>
      <vt:lpstr>Code Structure Revision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FOR BUSINESS Intelligence</dc:title>
  <dc:creator>Nuria Diaz-Tena</dc:creator>
  <cp:lastModifiedBy>Nuria Diaz-Tena</cp:lastModifiedBy>
  <cp:revision>102</cp:revision>
  <dcterms:created xsi:type="dcterms:W3CDTF">2021-08-28T13:56:49Z</dcterms:created>
  <dcterms:modified xsi:type="dcterms:W3CDTF">2021-11-16T22:24:41Z</dcterms:modified>
</cp:coreProperties>
</file>